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2.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63" r:id="rId2"/>
    <p:sldId id="265" r:id="rId3"/>
    <p:sldId id="276" r:id="rId4"/>
    <p:sldId id="264" r:id="rId5"/>
    <p:sldId id="269" r:id="rId6"/>
    <p:sldId id="270" r:id="rId7"/>
    <p:sldId id="271" r:id="rId8"/>
    <p:sldId id="266" r:id="rId9"/>
    <p:sldId id="272" r:id="rId10"/>
    <p:sldId id="273" r:id="rId11"/>
    <p:sldId id="267" r:id="rId12"/>
    <p:sldId id="275" r:id="rId13"/>
    <p:sldId id="274" r:id="rId14"/>
    <p:sldId id="268" r:id="rId15"/>
    <p:sldId id="277" r:id="rId16"/>
    <p:sldId id="27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63" d="100"/>
          <a:sy n="63" d="100"/>
        </p:scale>
        <p:origin x="8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jpg>
</file>

<file path=ppt/media/image11.jpg>
</file>

<file path=ppt/media/image12.jpeg>
</file>

<file path=ppt/media/image2.jpe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E46EFD-57D9-4549-9ADA-E7DA85AACECF}" type="datetimeFigureOut">
              <a:rPr lang="en-IN" smtClean="0"/>
              <a:t>05-06-2024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726444-0863-41F4-9A6E-263AC0BC636A}" type="slidenum">
              <a:rPr lang="en-IN" smtClean="0"/>
              <a:t>‹#›</a:t>
            </a:fld>
            <a:endParaRPr lang="en-IN"/>
          </a:p>
        </p:txBody>
      </p:sp>
    </p:spTree>
    <p:extLst>
      <p:ext uri="{BB962C8B-B14F-4D97-AF65-F5344CB8AC3E}">
        <p14:creationId xmlns:p14="http://schemas.microsoft.com/office/powerpoint/2010/main" val="12786673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625BF50-B49B-4853-A573-925571B59782}" type="slidenum">
              <a:rPr lang="en-US" smtClean="0"/>
              <a:t>1</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3121708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625BF50-B49B-4853-A573-925571B59782}" type="slidenum">
              <a:rPr lang="en-US" smtClean="0"/>
              <a:t>10</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40859627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625BF50-B49B-4853-A573-925571B59782}" type="slidenum">
              <a:rPr lang="en-US" smtClean="0"/>
              <a:t>11</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132250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625BF50-B49B-4853-A573-925571B59782}" type="slidenum">
              <a:rPr lang="en-US" smtClean="0"/>
              <a:t>12</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4036326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625BF50-B49B-4853-A573-925571B59782}" type="slidenum">
              <a:rPr lang="en-US" smtClean="0"/>
              <a:t>13</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7465932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625BF50-B49B-4853-A573-925571B59782}" type="slidenum">
              <a:rPr lang="en-US" smtClean="0"/>
              <a:t>14</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40455538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625BF50-B49B-4853-A573-925571B59782}" type="slidenum">
              <a:rPr lang="en-US" smtClean="0"/>
              <a:t>15</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9028811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625BF50-B49B-4853-A573-925571B59782}" type="slidenum">
              <a:rPr lang="en-US" smtClean="0"/>
              <a:t>16</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603308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625BF50-B49B-4853-A573-925571B59782}" type="slidenum">
              <a:rPr lang="en-US" smtClean="0"/>
              <a:t>2</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9210155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625BF50-B49B-4853-A573-925571B59782}" type="slidenum">
              <a:rPr lang="en-US" smtClean="0"/>
              <a:t>3</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4927749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625BF50-B49B-4853-A573-925571B59782}" type="slidenum">
              <a:rPr lang="en-US" smtClean="0"/>
              <a:t>4</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41781671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625BF50-B49B-4853-A573-925571B59782}" type="slidenum">
              <a:rPr lang="en-US" smtClean="0"/>
              <a:t>5</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1048430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625BF50-B49B-4853-A573-925571B59782}" type="slidenum">
              <a:rPr lang="en-US" smtClean="0"/>
              <a:t>6</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6210350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625BF50-B49B-4853-A573-925571B59782}" type="slidenum">
              <a:rPr lang="en-US" smtClean="0"/>
              <a:t>7</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7477439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625BF50-B49B-4853-A573-925571B59782}" type="slidenum">
              <a:rPr lang="en-US" smtClean="0"/>
              <a:t>8</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1203414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625BF50-B49B-4853-A573-925571B59782}" type="slidenum">
              <a:rPr lang="en-US" smtClean="0"/>
              <a:t>9</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6524179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78FCE-9E9F-4C8C-B8CC-31A7D8B0908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5674780-BEC7-4B58-9EC4-87A13DB46EA3}"/>
              </a:ext>
            </a:extLst>
          </p:cNvPr>
          <p:cNvSpPr>
            <a:spLocks noGrp="1"/>
          </p:cNvSpPr>
          <p:nvPr>
            <p:ph type="subTitle" idx="1"/>
          </p:nvPr>
        </p:nvSpPr>
        <p:spPr>
          <a:xfrm>
            <a:off x="1524000" y="3602038"/>
            <a:ext cx="9144000" cy="1655762"/>
          </a:xfrm>
        </p:spPr>
        <p:txBody>
          <a:bodyPr/>
          <a:lstStyle>
            <a:lvl1pPr marL="0" indent="0" algn="ctr">
              <a:buNone/>
              <a:defRPr sz="2400"/>
            </a:lvl1pPr>
            <a:lvl2pPr marL="457131" indent="0" algn="ctr">
              <a:buNone/>
              <a:defRPr sz="2000"/>
            </a:lvl2pPr>
            <a:lvl3pPr marL="914264" indent="0" algn="ctr">
              <a:buNone/>
              <a:defRPr sz="1800"/>
            </a:lvl3pPr>
            <a:lvl4pPr marL="1371396" indent="0" algn="ctr">
              <a:buNone/>
              <a:defRPr sz="1600"/>
            </a:lvl4pPr>
            <a:lvl5pPr marL="1828528" indent="0" algn="ctr">
              <a:buNone/>
              <a:defRPr sz="1600"/>
            </a:lvl5pPr>
            <a:lvl6pPr marL="2285662" indent="0" algn="ctr">
              <a:buNone/>
              <a:defRPr sz="1600"/>
            </a:lvl6pPr>
            <a:lvl7pPr marL="2742790" indent="0" algn="ctr">
              <a:buNone/>
              <a:defRPr sz="1600"/>
            </a:lvl7pPr>
            <a:lvl8pPr marL="3199920" indent="0" algn="ctr">
              <a:buNone/>
              <a:defRPr sz="1600"/>
            </a:lvl8pPr>
            <a:lvl9pPr marL="3657051"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1B03C1D-A068-462F-ABB4-B4FE0A144E6F}"/>
              </a:ext>
            </a:extLst>
          </p:cNvPr>
          <p:cNvSpPr>
            <a:spLocks noGrp="1"/>
          </p:cNvSpPr>
          <p:nvPr>
            <p:ph type="dt" sz="half" idx="10"/>
          </p:nvPr>
        </p:nvSpPr>
        <p:spPr/>
        <p:txBody>
          <a:bodyPr/>
          <a:lstStyle/>
          <a:p>
            <a:fld id="{4C12A097-FF12-4504-9753-6EDA845AF14B}" type="datetimeFigureOut">
              <a:rPr lang="en-IN" smtClean="0"/>
              <a:t>05-06-2024</a:t>
            </a:fld>
            <a:endParaRPr lang="en-IN"/>
          </a:p>
        </p:txBody>
      </p:sp>
      <p:sp>
        <p:nvSpPr>
          <p:cNvPr id="5" name="Footer Placeholder 4">
            <a:extLst>
              <a:ext uri="{FF2B5EF4-FFF2-40B4-BE49-F238E27FC236}">
                <a16:creationId xmlns:a16="http://schemas.microsoft.com/office/drawing/2014/main" id="{55F68525-8D38-4938-A57E-ADC05BD9D23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16EC649-B801-4C74-9469-77001DDD42D6}"/>
              </a:ext>
            </a:extLst>
          </p:cNvPr>
          <p:cNvSpPr>
            <a:spLocks noGrp="1"/>
          </p:cNvSpPr>
          <p:nvPr>
            <p:ph type="sldNum" sz="quarter" idx="12"/>
          </p:nvPr>
        </p:nvSpPr>
        <p:spPr/>
        <p:txBody>
          <a:bodyPr/>
          <a:lstStyle/>
          <a:p>
            <a:fld id="{2C51E508-A745-4D64-B2CF-009C1DB955F0}" type="slidenum">
              <a:rPr lang="en-IN" smtClean="0"/>
              <a:t>‹#›</a:t>
            </a:fld>
            <a:endParaRPr lang="en-IN"/>
          </a:p>
        </p:txBody>
      </p:sp>
    </p:spTree>
    <p:extLst>
      <p:ext uri="{BB962C8B-B14F-4D97-AF65-F5344CB8AC3E}">
        <p14:creationId xmlns:p14="http://schemas.microsoft.com/office/powerpoint/2010/main" val="40061790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E37848-1E2F-4A5E-A41E-13DD6E4AEC5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951C4EC-ECB3-405B-ADDE-B2D2690BB77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D8376B5-67A7-4858-84F7-EFF6A646913C}"/>
              </a:ext>
            </a:extLst>
          </p:cNvPr>
          <p:cNvSpPr>
            <a:spLocks noGrp="1"/>
          </p:cNvSpPr>
          <p:nvPr>
            <p:ph type="dt" sz="half" idx="10"/>
          </p:nvPr>
        </p:nvSpPr>
        <p:spPr/>
        <p:txBody>
          <a:bodyPr/>
          <a:lstStyle/>
          <a:p>
            <a:fld id="{4C12A097-FF12-4504-9753-6EDA845AF14B}" type="datetimeFigureOut">
              <a:rPr lang="en-IN" smtClean="0"/>
              <a:t>05-06-2024</a:t>
            </a:fld>
            <a:endParaRPr lang="en-IN"/>
          </a:p>
        </p:txBody>
      </p:sp>
      <p:sp>
        <p:nvSpPr>
          <p:cNvPr id="5" name="Footer Placeholder 4">
            <a:extLst>
              <a:ext uri="{FF2B5EF4-FFF2-40B4-BE49-F238E27FC236}">
                <a16:creationId xmlns:a16="http://schemas.microsoft.com/office/drawing/2014/main" id="{0B625211-9354-4ACB-8DF3-938310F6A0D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97A99BF-2149-4254-99D6-2EEF4CB6030D}"/>
              </a:ext>
            </a:extLst>
          </p:cNvPr>
          <p:cNvSpPr>
            <a:spLocks noGrp="1"/>
          </p:cNvSpPr>
          <p:nvPr>
            <p:ph type="sldNum" sz="quarter" idx="12"/>
          </p:nvPr>
        </p:nvSpPr>
        <p:spPr/>
        <p:txBody>
          <a:bodyPr/>
          <a:lstStyle/>
          <a:p>
            <a:fld id="{2C51E508-A745-4D64-B2CF-009C1DB955F0}" type="slidenum">
              <a:rPr lang="en-IN" smtClean="0"/>
              <a:t>‹#›</a:t>
            </a:fld>
            <a:endParaRPr lang="en-IN"/>
          </a:p>
        </p:txBody>
      </p:sp>
    </p:spTree>
    <p:extLst>
      <p:ext uri="{BB962C8B-B14F-4D97-AF65-F5344CB8AC3E}">
        <p14:creationId xmlns:p14="http://schemas.microsoft.com/office/powerpoint/2010/main" val="2816223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6ADABAE-6445-4B0C-99AF-DA6BFB2F98CF}"/>
              </a:ext>
            </a:extLst>
          </p:cNvPr>
          <p:cNvSpPr>
            <a:spLocks noGrp="1"/>
          </p:cNvSpPr>
          <p:nvPr>
            <p:ph type="title" orient="vert"/>
          </p:nvPr>
        </p:nvSpPr>
        <p:spPr>
          <a:xfrm>
            <a:off x="8724902"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CE0B0FC-C60B-4B93-8A87-04F1E2590CE0}"/>
              </a:ext>
            </a:extLst>
          </p:cNvPr>
          <p:cNvSpPr>
            <a:spLocks noGrp="1"/>
          </p:cNvSpPr>
          <p:nvPr>
            <p:ph type="body" orient="vert" idx="1"/>
          </p:nvPr>
        </p:nvSpPr>
        <p:spPr>
          <a:xfrm>
            <a:off x="838203"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9371CEE-8975-4699-A015-D3D408594EF6}"/>
              </a:ext>
            </a:extLst>
          </p:cNvPr>
          <p:cNvSpPr>
            <a:spLocks noGrp="1"/>
          </p:cNvSpPr>
          <p:nvPr>
            <p:ph type="dt" sz="half" idx="10"/>
          </p:nvPr>
        </p:nvSpPr>
        <p:spPr/>
        <p:txBody>
          <a:bodyPr/>
          <a:lstStyle/>
          <a:p>
            <a:fld id="{4C12A097-FF12-4504-9753-6EDA845AF14B}" type="datetimeFigureOut">
              <a:rPr lang="en-IN" smtClean="0"/>
              <a:t>05-06-2024</a:t>
            </a:fld>
            <a:endParaRPr lang="en-IN"/>
          </a:p>
        </p:txBody>
      </p:sp>
      <p:sp>
        <p:nvSpPr>
          <p:cNvPr id="5" name="Footer Placeholder 4">
            <a:extLst>
              <a:ext uri="{FF2B5EF4-FFF2-40B4-BE49-F238E27FC236}">
                <a16:creationId xmlns:a16="http://schemas.microsoft.com/office/drawing/2014/main" id="{19D32C69-C057-4C8B-8703-40D02C1ED41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CD2B7F8-4D22-4351-8D4F-31DA877E1EC2}"/>
              </a:ext>
            </a:extLst>
          </p:cNvPr>
          <p:cNvSpPr>
            <a:spLocks noGrp="1"/>
          </p:cNvSpPr>
          <p:nvPr>
            <p:ph type="sldNum" sz="quarter" idx="12"/>
          </p:nvPr>
        </p:nvSpPr>
        <p:spPr/>
        <p:txBody>
          <a:bodyPr/>
          <a:lstStyle/>
          <a:p>
            <a:fld id="{2C51E508-A745-4D64-B2CF-009C1DB955F0}" type="slidenum">
              <a:rPr lang="en-IN" smtClean="0"/>
              <a:t>‹#›</a:t>
            </a:fld>
            <a:endParaRPr lang="en-IN"/>
          </a:p>
        </p:txBody>
      </p:sp>
    </p:spTree>
    <p:extLst>
      <p:ext uri="{BB962C8B-B14F-4D97-AF65-F5344CB8AC3E}">
        <p14:creationId xmlns:p14="http://schemas.microsoft.com/office/powerpoint/2010/main" val="41506456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ntent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43345" y="424878"/>
            <a:ext cx="10515600" cy="590931"/>
          </a:xfrm>
          <a:prstGeom prst="rect">
            <a:avLst/>
          </a:prstGeom>
          <a:noFill/>
        </p:spPr>
        <p:txBody>
          <a:bodyPr wrap="square" rtlCol="0">
            <a:spAutoFit/>
          </a:bodyPr>
          <a:lstStyle>
            <a:lvl1pPr>
              <a:defRPr lang="en-US" sz="3600" cap="all" baseline="0">
                <a:solidFill>
                  <a:schemeClr val="tx2"/>
                </a:solidFill>
                <a:latin typeface="+mj-lt"/>
                <a:ea typeface="+mn-ea"/>
                <a:cs typeface="+mn-cs"/>
              </a:defRPr>
            </a:lvl1pPr>
          </a:lstStyle>
          <a:p>
            <a:pPr marL="0" lvl="0"/>
            <a:r>
              <a:rPr lang="en-US" dirty="0"/>
              <a:t>LOREM IPSUM</a:t>
            </a:r>
          </a:p>
        </p:txBody>
      </p:sp>
      <p:sp>
        <p:nvSpPr>
          <p:cNvPr id="4" name="Date Placeholder 3"/>
          <p:cNvSpPr>
            <a:spLocks noGrp="1"/>
          </p:cNvSpPr>
          <p:nvPr>
            <p:ph type="dt" sz="half" idx="10"/>
          </p:nvPr>
        </p:nvSpPr>
        <p:spPr/>
        <p:txBody>
          <a:bodyPr/>
          <a:lstStyle>
            <a:lvl1pPr>
              <a:defRPr>
                <a:solidFill>
                  <a:schemeClr val="tx2"/>
                </a:solidFill>
              </a:defRPr>
            </a:lvl1pPr>
          </a:lstStyle>
          <a:p>
            <a:r>
              <a:rPr lang="en-US"/>
              <a:t>Company Logo</a:t>
            </a:r>
          </a:p>
        </p:txBody>
      </p:sp>
      <p:sp>
        <p:nvSpPr>
          <p:cNvPr id="5" name="Footer Placeholder 4"/>
          <p:cNvSpPr>
            <a:spLocks noGrp="1"/>
          </p:cNvSpPr>
          <p:nvPr>
            <p:ph type="ftr" sz="quarter" idx="11"/>
          </p:nvPr>
        </p:nvSpPr>
        <p:spPr>
          <a:xfrm>
            <a:off x="8237989" y="6356364"/>
            <a:ext cx="3115811" cy="365125"/>
          </a:xfrm>
        </p:spPr>
        <p:txBody>
          <a:bodyPr/>
          <a:lstStyle>
            <a:lvl1pPr algn="r">
              <a:defRPr>
                <a:solidFill>
                  <a:schemeClr val="tx2"/>
                </a:solidFill>
              </a:defRPr>
            </a:lvl1pPr>
          </a:lstStyle>
          <a:p>
            <a:r>
              <a:rPr lang="en-US"/>
              <a:t>www.domain.com</a:t>
            </a:r>
          </a:p>
        </p:txBody>
      </p:sp>
      <p:sp>
        <p:nvSpPr>
          <p:cNvPr id="6" name="Slide Number Placeholder 5"/>
          <p:cNvSpPr>
            <a:spLocks noGrp="1"/>
          </p:cNvSpPr>
          <p:nvPr>
            <p:ph type="sldNum" sz="quarter" idx="12"/>
          </p:nvPr>
        </p:nvSpPr>
        <p:spPr>
          <a:xfrm>
            <a:off x="4724400" y="6356364"/>
            <a:ext cx="2743200" cy="365125"/>
          </a:xfrm>
        </p:spPr>
        <p:txBody>
          <a:bodyPr/>
          <a:lstStyle>
            <a:lvl1pPr algn="ctr">
              <a:defRPr>
                <a:solidFill>
                  <a:schemeClr val="tx2"/>
                </a:solidFill>
              </a:defRPr>
            </a:lvl1pPr>
          </a:lstStyle>
          <a:p>
            <a:fld id="{3D7FBCD5-A183-468F-86D5-E20CBF398243}" type="slidenum">
              <a:rPr lang="en-US" smtClean="0"/>
              <a:pPr/>
              <a:t>‹#›</a:t>
            </a:fld>
            <a:endParaRPr lang="en-US"/>
          </a:p>
        </p:txBody>
      </p:sp>
      <p:sp>
        <p:nvSpPr>
          <p:cNvPr id="14" name="Text Placeholder 13"/>
          <p:cNvSpPr>
            <a:spLocks noGrp="1"/>
          </p:cNvSpPr>
          <p:nvPr>
            <p:ph type="body" sz="quarter" idx="14" hasCustomPrompt="1"/>
          </p:nvPr>
        </p:nvSpPr>
        <p:spPr>
          <a:xfrm>
            <a:off x="443345" y="1024184"/>
            <a:ext cx="4800600" cy="428625"/>
          </a:xfrm>
          <a:prstGeom prst="rect">
            <a:avLst/>
          </a:prstGeom>
        </p:spPr>
        <p:txBody>
          <a:bodyPr anchor="ctr">
            <a:normAutofit/>
          </a:bodyPr>
          <a:lstStyle>
            <a:lvl1pPr marL="0" indent="0">
              <a:buNone/>
              <a:defRPr sz="2000" cap="all" baseline="0">
                <a:solidFill>
                  <a:schemeClr val="tx2"/>
                </a:solidFill>
                <a:latin typeface="+mj-lt"/>
              </a:defRPr>
            </a:lvl1pPr>
          </a:lstStyle>
          <a:p>
            <a:pPr lvl="0"/>
            <a:r>
              <a:rPr lang="en-US" dirty="0"/>
              <a:t>REPLACE THIS TEXT</a:t>
            </a:r>
          </a:p>
        </p:txBody>
      </p:sp>
    </p:spTree>
    <p:extLst>
      <p:ext uri="{BB962C8B-B14F-4D97-AF65-F5344CB8AC3E}">
        <p14:creationId xmlns:p14="http://schemas.microsoft.com/office/powerpoint/2010/main" val="21220361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17FB3-898A-4F21-82CA-5648E641E09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148D23B-6AAE-4A86-82AD-C4A234A76A1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62AFE61-F862-495D-AEF9-9CCBD1600ACE}"/>
              </a:ext>
            </a:extLst>
          </p:cNvPr>
          <p:cNvSpPr>
            <a:spLocks noGrp="1"/>
          </p:cNvSpPr>
          <p:nvPr>
            <p:ph type="dt" sz="half" idx="10"/>
          </p:nvPr>
        </p:nvSpPr>
        <p:spPr/>
        <p:txBody>
          <a:bodyPr/>
          <a:lstStyle/>
          <a:p>
            <a:fld id="{4C12A097-FF12-4504-9753-6EDA845AF14B}" type="datetimeFigureOut">
              <a:rPr lang="en-IN" smtClean="0"/>
              <a:t>05-06-2024</a:t>
            </a:fld>
            <a:endParaRPr lang="en-IN"/>
          </a:p>
        </p:txBody>
      </p:sp>
      <p:sp>
        <p:nvSpPr>
          <p:cNvPr id="5" name="Footer Placeholder 4">
            <a:extLst>
              <a:ext uri="{FF2B5EF4-FFF2-40B4-BE49-F238E27FC236}">
                <a16:creationId xmlns:a16="http://schemas.microsoft.com/office/drawing/2014/main" id="{39A0990B-A88F-4927-B764-E089E5716D5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1882452-57CC-4A0F-A7A4-AD1893F73640}"/>
              </a:ext>
            </a:extLst>
          </p:cNvPr>
          <p:cNvSpPr>
            <a:spLocks noGrp="1"/>
          </p:cNvSpPr>
          <p:nvPr>
            <p:ph type="sldNum" sz="quarter" idx="12"/>
          </p:nvPr>
        </p:nvSpPr>
        <p:spPr/>
        <p:txBody>
          <a:bodyPr/>
          <a:lstStyle/>
          <a:p>
            <a:fld id="{2C51E508-A745-4D64-B2CF-009C1DB955F0}" type="slidenum">
              <a:rPr lang="en-IN" smtClean="0"/>
              <a:t>‹#›</a:t>
            </a:fld>
            <a:endParaRPr lang="en-IN"/>
          </a:p>
        </p:txBody>
      </p:sp>
    </p:spTree>
    <p:extLst>
      <p:ext uri="{BB962C8B-B14F-4D97-AF65-F5344CB8AC3E}">
        <p14:creationId xmlns:p14="http://schemas.microsoft.com/office/powerpoint/2010/main" val="23536013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856FA-0071-4EB6-BECC-384E4C710CD5}"/>
              </a:ext>
            </a:extLst>
          </p:cNvPr>
          <p:cNvSpPr>
            <a:spLocks noGrp="1"/>
          </p:cNvSpPr>
          <p:nvPr>
            <p:ph type="title"/>
          </p:nvPr>
        </p:nvSpPr>
        <p:spPr>
          <a:xfrm>
            <a:off x="831851" y="1709750"/>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95C82BA-DB69-4D97-ADF5-4AD1C32CC69E}"/>
              </a:ext>
            </a:extLst>
          </p:cNvPr>
          <p:cNvSpPr>
            <a:spLocks noGrp="1"/>
          </p:cNvSpPr>
          <p:nvPr>
            <p:ph type="body" idx="1"/>
          </p:nvPr>
        </p:nvSpPr>
        <p:spPr>
          <a:xfrm>
            <a:off x="831851" y="4589475"/>
            <a:ext cx="10515600" cy="1500187"/>
          </a:xfrm>
        </p:spPr>
        <p:txBody>
          <a:bodyPr/>
          <a:lstStyle>
            <a:lvl1pPr marL="0" indent="0">
              <a:buNone/>
              <a:defRPr sz="2400">
                <a:solidFill>
                  <a:schemeClr val="tx1">
                    <a:tint val="75000"/>
                  </a:schemeClr>
                </a:solidFill>
              </a:defRPr>
            </a:lvl1pPr>
            <a:lvl2pPr marL="457131" indent="0">
              <a:buNone/>
              <a:defRPr sz="2000">
                <a:solidFill>
                  <a:schemeClr val="tx1">
                    <a:tint val="75000"/>
                  </a:schemeClr>
                </a:solidFill>
              </a:defRPr>
            </a:lvl2pPr>
            <a:lvl3pPr marL="914264" indent="0">
              <a:buNone/>
              <a:defRPr sz="1800">
                <a:solidFill>
                  <a:schemeClr val="tx1">
                    <a:tint val="75000"/>
                  </a:schemeClr>
                </a:solidFill>
              </a:defRPr>
            </a:lvl3pPr>
            <a:lvl4pPr marL="1371396" indent="0">
              <a:buNone/>
              <a:defRPr sz="1600">
                <a:solidFill>
                  <a:schemeClr val="tx1">
                    <a:tint val="75000"/>
                  </a:schemeClr>
                </a:solidFill>
              </a:defRPr>
            </a:lvl4pPr>
            <a:lvl5pPr marL="1828528" indent="0">
              <a:buNone/>
              <a:defRPr sz="1600">
                <a:solidFill>
                  <a:schemeClr val="tx1">
                    <a:tint val="75000"/>
                  </a:schemeClr>
                </a:solidFill>
              </a:defRPr>
            </a:lvl5pPr>
            <a:lvl6pPr marL="2285662" indent="0">
              <a:buNone/>
              <a:defRPr sz="1600">
                <a:solidFill>
                  <a:schemeClr val="tx1">
                    <a:tint val="75000"/>
                  </a:schemeClr>
                </a:solidFill>
              </a:defRPr>
            </a:lvl6pPr>
            <a:lvl7pPr marL="2742790" indent="0">
              <a:buNone/>
              <a:defRPr sz="1600">
                <a:solidFill>
                  <a:schemeClr val="tx1">
                    <a:tint val="75000"/>
                  </a:schemeClr>
                </a:solidFill>
              </a:defRPr>
            </a:lvl7pPr>
            <a:lvl8pPr marL="3199920" indent="0">
              <a:buNone/>
              <a:defRPr sz="1600">
                <a:solidFill>
                  <a:schemeClr val="tx1">
                    <a:tint val="75000"/>
                  </a:schemeClr>
                </a:solidFill>
              </a:defRPr>
            </a:lvl8pPr>
            <a:lvl9pPr marL="3657051"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54AED3-9ED2-420D-A2E0-C5EFBD58E438}"/>
              </a:ext>
            </a:extLst>
          </p:cNvPr>
          <p:cNvSpPr>
            <a:spLocks noGrp="1"/>
          </p:cNvSpPr>
          <p:nvPr>
            <p:ph type="dt" sz="half" idx="10"/>
          </p:nvPr>
        </p:nvSpPr>
        <p:spPr/>
        <p:txBody>
          <a:bodyPr/>
          <a:lstStyle/>
          <a:p>
            <a:fld id="{4C12A097-FF12-4504-9753-6EDA845AF14B}" type="datetimeFigureOut">
              <a:rPr lang="en-IN" smtClean="0"/>
              <a:t>05-06-2024</a:t>
            </a:fld>
            <a:endParaRPr lang="en-IN"/>
          </a:p>
        </p:txBody>
      </p:sp>
      <p:sp>
        <p:nvSpPr>
          <p:cNvPr id="5" name="Footer Placeholder 4">
            <a:extLst>
              <a:ext uri="{FF2B5EF4-FFF2-40B4-BE49-F238E27FC236}">
                <a16:creationId xmlns:a16="http://schemas.microsoft.com/office/drawing/2014/main" id="{8E2F3936-B68A-4475-BE0E-A183A2D4F16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4CDDE26-F641-445C-957D-4F9A2A35ACAA}"/>
              </a:ext>
            </a:extLst>
          </p:cNvPr>
          <p:cNvSpPr>
            <a:spLocks noGrp="1"/>
          </p:cNvSpPr>
          <p:nvPr>
            <p:ph type="sldNum" sz="quarter" idx="12"/>
          </p:nvPr>
        </p:nvSpPr>
        <p:spPr/>
        <p:txBody>
          <a:bodyPr/>
          <a:lstStyle/>
          <a:p>
            <a:fld id="{2C51E508-A745-4D64-B2CF-009C1DB955F0}" type="slidenum">
              <a:rPr lang="en-IN" smtClean="0"/>
              <a:t>‹#›</a:t>
            </a:fld>
            <a:endParaRPr lang="en-IN"/>
          </a:p>
        </p:txBody>
      </p:sp>
    </p:spTree>
    <p:extLst>
      <p:ext uri="{BB962C8B-B14F-4D97-AF65-F5344CB8AC3E}">
        <p14:creationId xmlns:p14="http://schemas.microsoft.com/office/powerpoint/2010/main" val="239039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40608-A02B-44C5-BF35-4997176B0A1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51BBD26-004C-423D-99B3-96CAEAC2D4F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2694166C-F83D-4F8C-97DA-E3E4A89BD88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CE658B7-B28F-4680-956B-3482E05AE46C}"/>
              </a:ext>
            </a:extLst>
          </p:cNvPr>
          <p:cNvSpPr>
            <a:spLocks noGrp="1"/>
          </p:cNvSpPr>
          <p:nvPr>
            <p:ph type="dt" sz="half" idx="10"/>
          </p:nvPr>
        </p:nvSpPr>
        <p:spPr/>
        <p:txBody>
          <a:bodyPr/>
          <a:lstStyle/>
          <a:p>
            <a:fld id="{4C12A097-FF12-4504-9753-6EDA845AF14B}" type="datetimeFigureOut">
              <a:rPr lang="en-IN" smtClean="0"/>
              <a:t>05-06-2024</a:t>
            </a:fld>
            <a:endParaRPr lang="en-IN"/>
          </a:p>
        </p:txBody>
      </p:sp>
      <p:sp>
        <p:nvSpPr>
          <p:cNvPr id="6" name="Footer Placeholder 5">
            <a:extLst>
              <a:ext uri="{FF2B5EF4-FFF2-40B4-BE49-F238E27FC236}">
                <a16:creationId xmlns:a16="http://schemas.microsoft.com/office/drawing/2014/main" id="{E2E11573-CF3E-4409-9D95-4C0CD8DFD33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B11B37E-3DBA-4124-8709-AC4651F6B669}"/>
              </a:ext>
            </a:extLst>
          </p:cNvPr>
          <p:cNvSpPr>
            <a:spLocks noGrp="1"/>
          </p:cNvSpPr>
          <p:nvPr>
            <p:ph type="sldNum" sz="quarter" idx="12"/>
          </p:nvPr>
        </p:nvSpPr>
        <p:spPr/>
        <p:txBody>
          <a:bodyPr/>
          <a:lstStyle/>
          <a:p>
            <a:fld id="{2C51E508-A745-4D64-B2CF-009C1DB955F0}" type="slidenum">
              <a:rPr lang="en-IN" smtClean="0"/>
              <a:t>‹#›</a:t>
            </a:fld>
            <a:endParaRPr lang="en-IN"/>
          </a:p>
        </p:txBody>
      </p:sp>
    </p:spTree>
    <p:extLst>
      <p:ext uri="{BB962C8B-B14F-4D97-AF65-F5344CB8AC3E}">
        <p14:creationId xmlns:p14="http://schemas.microsoft.com/office/powerpoint/2010/main" val="18993833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287DA-467D-4104-B751-07758B3A4E36}"/>
              </a:ext>
            </a:extLst>
          </p:cNvPr>
          <p:cNvSpPr>
            <a:spLocks noGrp="1"/>
          </p:cNvSpPr>
          <p:nvPr>
            <p:ph type="title"/>
          </p:nvPr>
        </p:nvSpPr>
        <p:spPr>
          <a:xfrm>
            <a:off x="839788" y="365129"/>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0FA5EEB-D743-481D-A66A-16EA6B872D99}"/>
              </a:ext>
            </a:extLst>
          </p:cNvPr>
          <p:cNvSpPr>
            <a:spLocks noGrp="1"/>
          </p:cNvSpPr>
          <p:nvPr>
            <p:ph type="body" idx="1"/>
          </p:nvPr>
        </p:nvSpPr>
        <p:spPr>
          <a:xfrm>
            <a:off x="839789" y="1681163"/>
            <a:ext cx="5157787" cy="823912"/>
          </a:xfrm>
        </p:spPr>
        <p:txBody>
          <a:bodyPr anchor="b"/>
          <a:lstStyle>
            <a:lvl1pPr marL="0" indent="0">
              <a:buNone/>
              <a:defRPr sz="2400" b="1"/>
            </a:lvl1pPr>
            <a:lvl2pPr marL="457131" indent="0">
              <a:buNone/>
              <a:defRPr sz="2000" b="1"/>
            </a:lvl2pPr>
            <a:lvl3pPr marL="914264" indent="0">
              <a:buNone/>
              <a:defRPr sz="1800" b="1"/>
            </a:lvl3pPr>
            <a:lvl4pPr marL="1371396" indent="0">
              <a:buNone/>
              <a:defRPr sz="1600" b="1"/>
            </a:lvl4pPr>
            <a:lvl5pPr marL="1828528" indent="0">
              <a:buNone/>
              <a:defRPr sz="1600" b="1"/>
            </a:lvl5pPr>
            <a:lvl6pPr marL="2285662" indent="0">
              <a:buNone/>
              <a:defRPr sz="1600" b="1"/>
            </a:lvl6pPr>
            <a:lvl7pPr marL="2742790" indent="0">
              <a:buNone/>
              <a:defRPr sz="1600" b="1"/>
            </a:lvl7pPr>
            <a:lvl8pPr marL="3199920" indent="0">
              <a:buNone/>
              <a:defRPr sz="1600" b="1"/>
            </a:lvl8pPr>
            <a:lvl9pPr marL="3657051"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2518722-9F2E-4B20-87A4-CADC58B0FDA0}"/>
              </a:ext>
            </a:extLst>
          </p:cNvPr>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18FFE48-7649-450E-A808-6F3ECA53C167}"/>
              </a:ext>
            </a:extLst>
          </p:cNvPr>
          <p:cNvSpPr>
            <a:spLocks noGrp="1"/>
          </p:cNvSpPr>
          <p:nvPr>
            <p:ph type="body" sz="quarter" idx="3"/>
          </p:nvPr>
        </p:nvSpPr>
        <p:spPr>
          <a:xfrm>
            <a:off x="6172203" y="1681163"/>
            <a:ext cx="5183188" cy="823912"/>
          </a:xfrm>
        </p:spPr>
        <p:txBody>
          <a:bodyPr anchor="b"/>
          <a:lstStyle>
            <a:lvl1pPr marL="0" indent="0">
              <a:buNone/>
              <a:defRPr sz="2400" b="1"/>
            </a:lvl1pPr>
            <a:lvl2pPr marL="457131" indent="0">
              <a:buNone/>
              <a:defRPr sz="2000" b="1"/>
            </a:lvl2pPr>
            <a:lvl3pPr marL="914264" indent="0">
              <a:buNone/>
              <a:defRPr sz="1800" b="1"/>
            </a:lvl3pPr>
            <a:lvl4pPr marL="1371396" indent="0">
              <a:buNone/>
              <a:defRPr sz="1600" b="1"/>
            </a:lvl4pPr>
            <a:lvl5pPr marL="1828528" indent="0">
              <a:buNone/>
              <a:defRPr sz="1600" b="1"/>
            </a:lvl5pPr>
            <a:lvl6pPr marL="2285662" indent="0">
              <a:buNone/>
              <a:defRPr sz="1600" b="1"/>
            </a:lvl6pPr>
            <a:lvl7pPr marL="2742790" indent="0">
              <a:buNone/>
              <a:defRPr sz="1600" b="1"/>
            </a:lvl7pPr>
            <a:lvl8pPr marL="3199920" indent="0">
              <a:buNone/>
              <a:defRPr sz="1600" b="1"/>
            </a:lvl8pPr>
            <a:lvl9pPr marL="3657051"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01F3149-C51D-4CFE-B49C-9F5A68EE577B}"/>
              </a:ext>
            </a:extLst>
          </p:cNvPr>
          <p:cNvSpPr>
            <a:spLocks noGrp="1"/>
          </p:cNvSpPr>
          <p:nvPr>
            <p:ph sz="quarter" idx="4"/>
          </p:nvPr>
        </p:nvSpPr>
        <p:spPr>
          <a:xfrm>
            <a:off x="6172203"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8FB12B2-BD60-429D-B4E6-5E1A383976C7}"/>
              </a:ext>
            </a:extLst>
          </p:cNvPr>
          <p:cNvSpPr>
            <a:spLocks noGrp="1"/>
          </p:cNvSpPr>
          <p:nvPr>
            <p:ph type="dt" sz="half" idx="10"/>
          </p:nvPr>
        </p:nvSpPr>
        <p:spPr/>
        <p:txBody>
          <a:bodyPr/>
          <a:lstStyle/>
          <a:p>
            <a:fld id="{4C12A097-FF12-4504-9753-6EDA845AF14B}" type="datetimeFigureOut">
              <a:rPr lang="en-IN" smtClean="0"/>
              <a:t>05-06-2024</a:t>
            </a:fld>
            <a:endParaRPr lang="en-IN"/>
          </a:p>
        </p:txBody>
      </p:sp>
      <p:sp>
        <p:nvSpPr>
          <p:cNvPr id="8" name="Footer Placeholder 7">
            <a:extLst>
              <a:ext uri="{FF2B5EF4-FFF2-40B4-BE49-F238E27FC236}">
                <a16:creationId xmlns:a16="http://schemas.microsoft.com/office/drawing/2014/main" id="{0591D6E8-C0E3-4B72-9D4A-38C062B4326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40D73F3-925D-4F95-8655-477DB3D96F13}"/>
              </a:ext>
            </a:extLst>
          </p:cNvPr>
          <p:cNvSpPr>
            <a:spLocks noGrp="1"/>
          </p:cNvSpPr>
          <p:nvPr>
            <p:ph type="sldNum" sz="quarter" idx="12"/>
          </p:nvPr>
        </p:nvSpPr>
        <p:spPr/>
        <p:txBody>
          <a:bodyPr/>
          <a:lstStyle/>
          <a:p>
            <a:fld id="{2C51E508-A745-4D64-B2CF-009C1DB955F0}" type="slidenum">
              <a:rPr lang="en-IN" smtClean="0"/>
              <a:t>‹#›</a:t>
            </a:fld>
            <a:endParaRPr lang="en-IN"/>
          </a:p>
        </p:txBody>
      </p:sp>
    </p:spTree>
    <p:extLst>
      <p:ext uri="{BB962C8B-B14F-4D97-AF65-F5344CB8AC3E}">
        <p14:creationId xmlns:p14="http://schemas.microsoft.com/office/powerpoint/2010/main" val="38974825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8416A-5F9D-4D98-973C-4A3BBEE9237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933DDF0-2850-451F-BE8A-B0DDAE7E2291}"/>
              </a:ext>
            </a:extLst>
          </p:cNvPr>
          <p:cNvSpPr>
            <a:spLocks noGrp="1"/>
          </p:cNvSpPr>
          <p:nvPr>
            <p:ph type="dt" sz="half" idx="10"/>
          </p:nvPr>
        </p:nvSpPr>
        <p:spPr/>
        <p:txBody>
          <a:bodyPr/>
          <a:lstStyle/>
          <a:p>
            <a:fld id="{4C12A097-FF12-4504-9753-6EDA845AF14B}" type="datetimeFigureOut">
              <a:rPr lang="en-IN" smtClean="0"/>
              <a:t>05-06-2024</a:t>
            </a:fld>
            <a:endParaRPr lang="en-IN"/>
          </a:p>
        </p:txBody>
      </p:sp>
      <p:sp>
        <p:nvSpPr>
          <p:cNvPr id="4" name="Footer Placeholder 3">
            <a:extLst>
              <a:ext uri="{FF2B5EF4-FFF2-40B4-BE49-F238E27FC236}">
                <a16:creationId xmlns:a16="http://schemas.microsoft.com/office/drawing/2014/main" id="{6EE7B863-70FE-411C-9383-9EE4548CDC1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BF18A0F-EA11-4DBA-82C7-74C9A27A7F26}"/>
              </a:ext>
            </a:extLst>
          </p:cNvPr>
          <p:cNvSpPr>
            <a:spLocks noGrp="1"/>
          </p:cNvSpPr>
          <p:nvPr>
            <p:ph type="sldNum" sz="quarter" idx="12"/>
          </p:nvPr>
        </p:nvSpPr>
        <p:spPr/>
        <p:txBody>
          <a:bodyPr/>
          <a:lstStyle/>
          <a:p>
            <a:fld id="{2C51E508-A745-4D64-B2CF-009C1DB955F0}" type="slidenum">
              <a:rPr lang="en-IN" smtClean="0"/>
              <a:t>‹#›</a:t>
            </a:fld>
            <a:endParaRPr lang="en-IN"/>
          </a:p>
        </p:txBody>
      </p:sp>
    </p:spTree>
    <p:extLst>
      <p:ext uri="{BB962C8B-B14F-4D97-AF65-F5344CB8AC3E}">
        <p14:creationId xmlns:p14="http://schemas.microsoft.com/office/powerpoint/2010/main" val="1669635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56C43CE-D5C2-4E2F-862B-1555C1C182A7}"/>
              </a:ext>
            </a:extLst>
          </p:cNvPr>
          <p:cNvSpPr>
            <a:spLocks noGrp="1"/>
          </p:cNvSpPr>
          <p:nvPr>
            <p:ph type="dt" sz="half" idx="10"/>
          </p:nvPr>
        </p:nvSpPr>
        <p:spPr/>
        <p:txBody>
          <a:bodyPr/>
          <a:lstStyle/>
          <a:p>
            <a:fld id="{4C12A097-FF12-4504-9753-6EDA845AF14B}" type="datetimeFigureOut">
              <a:rPr lang="en-IN" smtClean="0"/>
              <a:t>05-06-2024</a:t>
            </a:fld>
            <a:endParaRPr lang="en-IN"/>
          </a:p>
        </p:txBody>
      </p:sp>
      <p:sp>
        <p:nvSpPr>
          <p:cNvPr id="3" name="Footer Placeholder 2">
            <a:extLst>
              <a:ext uri="{FF2B5EF4-FFF2-40B4-BE49-F238E27FC236}">
                <a16:creationId xmlns:a16="http://schemas.microsoft.com/office/drawing/2014/main" id="{D5E1D876-87D5-4E86-9A1E-3900493D515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3738755-2608-40E3-9B4C-3FA323EA5750}"/>
              </a:ext>
            </a:extLst>
          </p:cNvPr>
          <p:cNvSpPr>
            <a:spLocks noGrp="1"/>
          </p:cNvSpPr>
          <p:nvPr>
            <p:ph type="sldNum" sz="quarter" idx="12"/>
          </p:nvPr>
        </p:nvSpPr>
        <p:spPr/>
        <p:txBody>
          <a:bodyPr/>
          <a:lstStyle/>
          <a:p>
            <a:fld id="{2C51E508-A745-4D64-B2CF-009C1DB955F0}" type="slidenum">
              <a:rPr lang="en-IN" smtClean="0"/>
              <a:t>‹#›</a:t>
            </a:fld>
            <a:endParaRPr lang="en-IN"/>
          </a:p>
        </p:txBody>
      </p:sp>
    </p:spTree>
    <p:extLst>
      <p:ext uri="{BB962C8B-B14F-4D97-AF65-F5344CB8AC3E}">
        <p14:creationId xmlns:p14="http://schemas.microsoft.com/office/powerpoint/2010/main" val="36943421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A0287-FD5D-4949-B74B-42EB94D494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17B842E-456D-4FE7-84A5-73C376BCEC26}"/>
              </a:ext>
            </a:extLst>
          </p:cNvPr>
          <p:cNvSpPr>
            <a:spLocks noGrp="1"/>
          </p:cNvSpPr>
          <p:nvPr>
            <p:ph idx="1"/>
          </p:nvPr>
        </p:nvSpPr>
        <p:spPr>
          <a:xfrm>
            <a:off x="5183188" y="98743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CE7862A-8801-48F7-9D40-262CE2C737F0}"/>
              </a:ext>
            </a:extLst>
          </p:cNvPr>
          <p:cNvSpPr>
            <a:spLocks noGrp="1"/>
          </p:cNvSpPr>
          <p:nvPr>
            <p:ph type="body" sz="half" idx="2"/>
          </p:nvPr>
        </p:nvSpPr>
        <p:spPr>
          <a:xfrm>
            <a:off x="839788" y="2057400"/>
            <a:ext cx="3932237" cy="3811588"/>
          </a:xfrm>
        </p:spPr>
        <p:txBody>
          <a:bodyPr/>
          <a:lstStyle>
            <a:lvl1pPr marL="0" indent="0">
              <a:buNone/>
              <a:defRPr sz="1600"/>
            </a:lvl1pPr>
            <a:lvl2pPr marL="457131" indent="0">
              <a:buNone/>
              <a:defRPr sz="1400"/>
            </a:lvl2pPr>
            <a:lvl3pPr marL="914264" indent="0">
              <a:buNone/>
              <a:defRPr sz="1200"/>
            </a:lvl3pPr>
            <a:lvl4pPr marL="1371396" indent="0">
              <a:buNone/>
              <a:defRPr sz="1000"/>
            </a:lvl4pPr>
            <a:lvl5pPr marL="1828528" indent="0">
              <a:buNone/>
              <a:defRPr sz="1000"/>
            </a:lvl5pPr>
            <a:lvl6pPr marL="2285662" indent="0">
              <a:buNone/>
              <a:defRPr sz="1000"/>
            </a:lvl6pPr>
            <a:lvl7pPr marL="2742790" indent="0">
              <a:buNone/>
              <a:defRPr sz="1000"/>
            </a:lvl7pPr>
            <a:lvl8pPr marL="3199920" indent="0">
              <a:buNone/>
              <a:defRPr sz="1000"/>
            </a:lvl8pPr>
            <a:lvl9pPr marL="3657051"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8D7421-900B-404D-BD22-817B1FFB560F}"/>
              </a:ext>
            </a:extLst>
          </p:cNvPr>
          <p:cNvSpPr>
            <a:spLocks noGrp="1"/>
          </p:cNvSpPr>
          <p:nvPr>
            <p:ph type="dt" sz="half" idx="10"/>
          </p:nvPr>
        </p:nvSpPr>
        <p:spPr/>
        <p:txBody>
          <a:bodyPr/>
          <a:lstStyle/>
          <a:p>
            <a:fld id="{4C12A097-FF12-4504-9753-6EDA845AF14B}" type="datetimeFigureOut">
              <a:rPr lang="en-IN" smtClean="0"/>
              <a:t>05-06-2024</a:t>
            </a:fld>
            <a:endParaRPr lang="en-IN"/>
          </a:p>
        </p:txBody>
      </p:sp>
      <p:sp>
        <p:nvSpPr>
          <p:cNvPr id="6" name="Footer Placeholder 5">
            <a:extLst>
              <a:ext uri="{FF2B5EF4-FFF2-40B4-BE49-F238E27FC236}">
                <a16:creationId xmlns:a16="http://schemas.microsoft.com/office/drawing/2014/main" id="{F5DAA2D2-178B-4058-95AB-1BFEE0140A5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0428456-DD26-4CF8-85A7-3F5C0384D9B7}"/>
              </a:ext>
            </a:extLst>
          </p:cNvPr>
          <p:cNvSpPr>
            <a:spLocks noGrp="1"/>
          </p:cNvSpPr>
          <p:nvPr>
            <p:ph type="sldNum" sz="quarter" idx="12"/>
          </p:nvPr>
        </p:nvSpPr>
        <p:spPr/>
        <p:txBody>
          <a:bodyPr/>
          <a:lstStyle/>
          <a:p>
            <a:fld id="{2C51E508-A745-4D64-B2CF-009C1DB955F0}" type="slidenum">
              <a:rPr lang="en-IN" smtClean="0"/>
              <a:t>‹#›</a:t>
            </a:fld>
            <a:endParaRPr lang="en-IN"/>
          </a:p>
        </p:txBody>
      </p:sp>
    </p:spTree>
    <p:extLst>
      <p:ext uri="{BB962C8B-B14F-4D97-AF65-F5344CB8AC3E}">
        <p14:creationId xmlns:p14="http://schemas.microsoft.com/office/powerpoint/2010/main" val="22107153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5EF7A-9D8A-4BD2-8AAE-4C16015B7D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F007377-1EA0-4130-9016-723CC5EFD239}"/>
              </a:ext>
            </a:extLst>
          </p:cNvPr>
          <p:cNvSpPr>
            <a:spLocks noGrp="1"/>
          </p:cNvSpPr>
          <p:nvPr>
            <p:ph type="pic" idx="1"/>
          </p:nvPr>
        </p:nvSpPr>
        <p:spPr>
          <a:xfrm>
            <a:off x="5183188" y="987437"/>
            <a:ext cx="6172200" cy="4873625"/>
          </a:xfrm>
        </p:spPr>
        <p:txBody>
          <a:bodyPr/>
          <a:lstStyle>
            <a:lvl1pPr marL="0" indent="0">
              <a:buNone/>
              <a:defRPr sz="3200"/>
            </a:lvl1pPr>
            <a:lvl2pPr marL="457131" indent="0">
              <a:buNone/>
              <a:defRPr sz="2800"/>
            </a:lvl2pPr>
            <a:lvl3pPr marL="914264" indent="0">
              <a:buNone/>
              <a:defRPr sz="2400"/>
            </a:lvl3pPr>
            <a:lvl4pPr marL="1371396" indent="0">
              <a:buNone/>
              <a:defRPr sz="2000"/>
            </a:lvl4pPr>
            <a:lvl5pPr marL="1828528" indent="0">
              <a:buNone/>
              <a:defRPr sz="2000"/>
            </a:lvl5pPr>
            <a:lvl6pPr marL="2285662" indent="0">
              <a:buNone/>
              <a:defRPr sz="2000"/>
            </a:lvl6pPr>
            <a:lvl7pPr marL="2742790" indent="0">
              <a:buNone/>
              <a:defRPr sz="2000"/>
            </a:lvl7pPr>
            <a:lvl8pPr marL="3199920" indent="0">
              <a:buNone/>
              <a:defRPr sz="2000"/>
            </a:lvl8pPr>
            <a:lvl9pPr marL="3657051" indent="0">
              <a:buNone/>
              <a:defRPr sz="2000"/>
            </a:lvl9pPr>
          </a:lstStyle>
          <a:p>
            <a:endParaRPr lang="en-IN"/>
          </a:p>
        </p:txBody>
      </p:sp>
      <p:sp>
        <p:nvSpPr>
          <p:cNvPr id="4" name="Text Placeholder 3">
            <a:extLst>
              <a:ext uri="{FF2B5EF4-FFF2-40B4-BE49-F238E27FC236}">
                <a16:creationId xmlns:a16="http://schemas.microsoft.com/office/drawing/2014/main" id="{6C1170D2-A7F3-45EC-89A6-CD94692FC462}"/>
              </a:ext>
            </a:extLst>
          </p:cNvPr>
          <p:cNvSpPr>
            <a:spLocks noGrp="1"/>
          </p:cNvSpPr>
          <p:nvPr>
            <p:ph type="body" sz="half" idx="2"/>
          </p:nvPr>
        </p:nvSpPr>
        <p:spPr>
          <a:xfrm>
            <a:off x="839788" y="2057400"/>
            <a:ext cx="3932237" cy="3811588"/>
          </a:xfrm>
        </p:spPr>
        <p:txBody>
          <a:bodyPr/>
          <a:lstStyle>
            <a:lvl1pPr marL="0" indent="0">
              <a:buNone/>
              <a:defRPr sz="1600"/>
            </a:lvl1pPr>
            <a:lvl2pPr marL="457131" indent="0">
              <a:buNone/>
              <a:defRPr sz="1400"/>
            </a:lvl2pPr>
            <a:lvl3pPr marL="914264" indent="0">
              <a:buNone/>
              <a:defRPr sz="1200"/>
            </a:lvl3pPr>
            <a:lvl4pPr marL="1371396" indent="0">
              <a:buNone/>
              <a:defRPr sz="1000"/>
            </a:lvl4pPr>
            <a:lvl5pPr marL="1828528" indent="0">
              <a:buNone/>
              <a:defRPr sz="1000"/>
            </a:lvl5pPr>
            <a:lvl6pPr marL="2285662" indent="0">
              <a:buNone/>
              <a:defRPr sz="1000"/>
            </a:lvl6pPr>
            <a:lvl7pPr marL="2742790" indent="0">
              <a:buNone/>
              <a:defRPr sz="1000"/>
            </a:lvl7pPr>
            <a:lvl8pPr marL="3199920" indent="0">
              <a:buNone/>
              <a:defRPr sz="1000"/>
            </a:lvl8pPr>
            <a:lvl9pPr marL="3657051"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9CC42E-CC40-483B-8772-AE48EFFDBBF1}"/>
              </a:ext>
            </a:extLst>
          </p:cNvPr>
          <p:cNvSpPr>
            <a:spLocks noGrp="1"/>
          </p:cNvSpPr>
          <p:nvPr>
            <p:ph type="dt" sz="half" idx="10"/>
          </p:nvPr>
        </p:nvSpPr>
        <p:spPr/>
        <p:txBody>
          <a:bodyPr/>
          <a:lstStyle/>
          <a:p>
            <a:fld id="{4C12A097-FF12-4504-9753-6EDA845AF14B}" type="datetimeFigureOut">
              <a:rPr lang="en-IN" smtClean="0"/>
              <a:t>05-06-2024</a:t>
            </a:fld>
            <a:endParaRPr lang="en-IN"/>
          </a:p>
        </p:txBody>
      </p:sp>
      <p:sp>
        <p:nvSpPr>
          <p:cNvPr id="6" name="Footer Placeholder 5">
            <a:extLst>
              <a:ext uri="{FF2B5EF4-FFF2-40B4-BE49-F238E27FC236}">
                <a16:creationId xmlns:a16="http://schemas.microsoft.com/office/drawing/2014/main" id="{CBC592EC-EEFE-4B8A-93A6-59CFC843F2D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D9ADE82-C1C1-4CD0-8CFC-FDF384F78482}"/>
              </a:ext>
            </a:extLst>
          </p:cNvPr>
          <p:cNvSpPr>
            <a:spLocks noGrp="1"/>
          </p:cNvSpPr>
          <p:nvPr>
            <p:ph type="sldNum" sz="quarter" idx="12"/>
          </p:nvPr>
        </p:nvSpPr>
        <p:spPr/>
        <p:txBody>
          <a:bodyPr/>
          <a:lstStyle/>
          <a:p>
            <a:fld id="{2C51E508-A745-4D64-B2CF-009C1DB955F0}" type="slidenum">
              <a:rPr lang="en-IN" smtClean="0"/>
              <a:t>‹#›</a:t>
            </a:fld>
            <a:endParaRPr lang="en-IN"/>
          </a:p>
        </p:txBody>
      </p:sp>
    </p:spTree>
    <p:extLst>
      <p:ext uri="{BB962C8B-B14F-4D97-AF65-F5344CB8AC3E}">
        <p14:creationId xmlns:p14="http://schemas.microsoft.com/office/powerpoint/2010/main" val="3302081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781FB4-45F1-4E04-A111-31991E09D10F}"/>
              </a:ext>
            </a:extLst>
          </p:cNvPr>
          <p:cNvSpPr>
            <a:spLocks noGrp="1"/>
          </p:cNvSpPr>
          <p:nvPr>
            <p:ph type="title"/>
          </p:nvPr>
        </p:nvSpPr>
        <p:spPr>
          <a:xfrm>
            <a:off x="838200" y="365129"/>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558A38F-2475-4C15-A891-BDC24FA3358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41F08EE-4876-4F03-B575-05196F78826B}"/>
              </a:ext>
            </a:extLst>
          </p:cNvPr>
          <p:cNvSpPr>
            <a:spLocks noGrp="1"/>
          </p:cNvSpPr>
          <p:nvPr>
            <p:ph type="dt" sz="half" idx="2"/>
          </p:nvPr>
        </p:nvSpPr>
        <p:spPr>
          <a:xfrm>
            <a:off x="838200" y="635636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C12A097-FF12-4504-9753-6EDA845AF14B}" type="datetimeFigureOut">
              <a:rPr lang="en-IN" smtClean="0"/>
              <a:t>05-06-2024</a:t>
            </a:fld>
            <a:endParaRPr lang="en-IN"/>
          </a:p>
        </p:txBody>
      </p:sp>
      <p:sp>
        <p:nvSpPr>
          <p:cNvPr id="5" name="Footer Placeholder 4">
            <a:extLst>
              <a:ext uri="{FF2B5EF4-FFF2-40B4-BE49-F238E27FC236}">
                <a16:creationId xmlns:a16="http://schemas.microsoft.com/office/drawing/2014/main" id="{AFA899C3-87BD-4551-BEB9-314FA176FDC5}"/>
              </a:ext>
            </a:extLst>
          </p:cNvPr>
          <p:cNvSpPr>
            <a:spLocks noGrp="1"/>
          </p:cNvSpPr>
          <p:nvPr>
            <p:ph type="ftr" sz="quarter" idx="3"/>
          </p:nvPr>
        </p:nvSpPr>
        <p:spPr>
          <a:xfrm>
            <a:off x="4038600" y="635636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52B03A5-CFB6-4873-B6DF-77F3A6298B20}"/>
              </a:ext>
            </a:extLst>
          </p:cNvPr>
          <p:cNvSpPr>
            <a:spLocks noGrp="1"/>
          </p:cNvSpPr>
          <p:nvPr>
            <p:ph type="sldNum" sz="quarter" idx="4"/>
          </p:nvPr>
        </p:nvSpPr>
        <p:spPr>
          <a:xfrm>
            <a:off x="8610600" y="635636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51E508-A745-4D64-B2CF-009C1DB955F0}" type="slidenum">
              <a:rPr lang="en-IN" smtClean="0"/>
              <a:t>‹#›</a:t>
            </a:fld>
            <a:endParaRPr lang="en-IN"/>
          </a:p>
        </p:txBody>
      </p:sp>
    </p:spTree>
    <p:extLst>
      <p:ext uri="{BB962C8B-B14F-4D97-AF65-F5344CB8AC3E}">
        <p14:creationId xmlns:p14="http://schemas.microsoft.com/office/powerpoint/2010/main" val="22234700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264"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68" indent="-228568" algn="l" defTabSz="914264"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02" indent="-228568" algn="l" defTabSz="914264"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830" indent="-228568" algn="l" defTabSz="914264"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960"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091"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224"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356"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488"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622"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264" rtl="0" eaLnBrk="1" latinLnBrk="0" hangingPunct="1">
        <a:defRPr sz="1800" kern="1200">
          <a:solidFill>
            <a:schemeClr val="tx1"/>
          </a:solidFill>
          <a:latin typeface="+mn-lt"/>
          <a:ea typeface="+mn-ea"/>
          <a:cs typeface="+mn-cs"/>
        </a:defRPr>
      </a:lvl1pPr>
      <a:lvl2pPr marL="457131" algn="l" defTabSz="914264" rtl="0" eaLnBrk="1" latinLnBrk="0" hangingPunct="1">
        <a:defRPr sz="1800" kern="1200">
          <a:solidFill>
            <a:schemeClr val="tx1"/>
          </a:solidFill>
          <a:latin typeface="+mn-lt"/>
          <a:ea typeface="+mn-ea"/>
          <a:cs typeface="+mn-cs"/>
        </a:defRPr>
      </a:lvl2pPr>
      <a:lvl3pPr marL="914264" algn="l" defTabSz="914264" rtl="0" eaLnBrk="1" latinLnBrk="0" hangingPunct="1">
        <a:defRPr sz="1800" kern="1200">
          <a:solidFill>
            <a:schemeClr val="tx1"/>
          </a:solidFill>
          <a:latin typeface="+mn-lt"/>
          <a:ea typeface="+mn-ea"/>
          <a:cs typeface="+mn-cs"/>
        </a:defRPr>
      </a:lvl3pPr>
      <a:lvl4pPr marL="1371396" algn="l" defTabSz="914264" rtl="0" eaLnBrk="1" latinLnBrk="0" hangingPunct="1">
        <a:defRPr sz="1800" kern="1200">
          <a:solidFill>
            <a:schemeClr val="tx1"/>
          </a:solidFill>
          <a:latin typeface="+mn-lt"/>
          <a:ea typeface="+mn-ea"/>
          <a:cs typeface="+mn-cs"/>
        </a:defRPr>
      </a:lvl4pPr>
      <a:lvl5pPr marL="1828528" algn="l" defTabSz="914264" rtl="0" eaLnBrk="1" latinLnBrk="0" hangingPunct="1">
        <a:defRPr sz="1800" kern="1200">
          <a:solidFill>
            <a:schemeClr val="tx1"/>
          </a:solidFill>
          <a:latin typeface="+mn-lt"/>
          <a:ea typeface="+mn-ea"/>
          <a:cs typeface="+mn-cs"/>
        </a:defRPr>
      </a:lvl5pPr>
      <a:lvl6pPr marL="2285662" algn="l" defTabSz="914264" rtl="0" eaLnBrk="1" latinLnBrk="0" hangingPunct="1">
        <a:defRPr sz="1800" kern="1200">
          <a:solidFill>
            <a:schemeClr val="tx1"/>
          </a:solidFill>
          <a:latin typeface="+mn-lt"/>
          <a:ea typeface="+mn-ea"/>
          <a:cs typeface="+mn-cs"/>
        </a:defRPr>
      </a:lvl6pPr>
      <a:lvl7pPr marL="2742790" algn="l" defTabSz="914264" rtl="0" eaLnBrk="1" latinLnBrk="0" hangingPunct="1">
        <a:defRPr sz="1800" kern="1200">
          <a:solidFill>
            <a:schemeClr val="tx1"/>
          </a:solidFill>
          <a:latin typeface="+mn-lt"/>
          <a:ea typeface="+mn-ea"/>
          <a:cs typeface="+mn-cs"/>
        </a:defRPr>
      </a:lvl7pPr>
      <a:lvl8pPr marL="3199920" algn="l" defTabSz="914264" rtl="0" eaLnBrk="1" latinLnBrk="0" hangingPunct="1">
        <a:defRPr sz="1800" kern="1200">
          <a:solidFill>
            <a:schemeClr val="tx1"/>
          </a:solidFill>
          <a:latin typeface="+mn-lt"/>
          <a:ea typeface="+mn-ea"/>
          <a:cs typeface="+mn-cs"/>
        </a:defRPr>
      </a:lvl8pPr>
      <a:lvl9pPr marL="3657051" algn="l" defTabSz="91426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themeOverride" Target="../theme/themeOverride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Graph">
            <a:extLst>
              <a:ext uri="{FF2B5EF4-FFF2-40B4-BE49-F238E27FC236}">
                <a16:creationId xmlns:a16="http://schemas.microsoft.com/office/drawing/2014/main" id="{0E5E7D3B-C876-F86E-F57D-6A9B87E04C8D}"/>
              </a:ext>
            </a:extLst>
          </p:cNvPr>
          <p:cNvPicPr>
            <a:picLocks noChangeAspect="1"/>
          </p:cNvPicPr>
          <p:nvPr/>
        </p:nvPicPr>
        <p:blipFill rotWithShape="1">
          <a:blip r:embed="rId4"/>
          <a:srcRect t="6371" r="28181" b="2720"/>
          <a:stretch/>
        </p:blipFill>
        <p:spPr>
          <a:xfrm>
            <a:off x="3737055" y="10"/>
            <a:ext cx="8668512" cy="6857990"/>
          </a:xfrm>
          <a:prstGeom prst="rect">
            <a:avLst/>
          </a:prstGeom>
        </p:spPr>
      </p:pic>
      <p:sp>
        <p:nvSpPr>
          <p:cNvPr id="49" name="Rectangle 48">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DA933EEA-F88A-2E73-7266-AC8268E640CF}"/>
              </a:ext>
            </a:extLst>
          </p:cNvPr>
          <p:cNvSpPr txBox="1"/>
          <p:nvPr/>
        </p:nvSpPr>
        <p:spPr>
          <a:xfrm>
            <a:off x="359085" y="929586"/>
            <a:ext cx="6755940" cy="2453338"/>
          </a:xfrm>
          <a:prstGeom prst="rect">
            <a:avLst/>
          </a:prstGeom>
        </p:spPr>
        <p:txBody>
          <a:bodyPr vert="horz" lIns="91440" tIns="45720" rIns="91440" bIns="45720" rtlCol="0" anchor="b">
            <a:normAutofit/>
          </a:bodyPr>
          <a:lstStyle/>
          <a:p>
            <a:pPr marL="0" marR="0" lvl="0" indent="0">
              <a:lnSpc>
                <a:spcPct val="90000"/>
              </a:lnSpc>
              <a:spcBef>
                <a:spcPct val="0"/>
              </a:spcBef>
              <a:spcAft>
                <a:spcPts val="600"/>
              </a:spcAft>
              <a:buClr>
                <a:schemeClr val="dk1"/>
              </a:buClr>
              <a:buSzPts val="1100"/>
            </a:pPr>
            <a:r>
              <a:rPr lang="en-US" sz="4400" b="1" i="0" u="none" strike="noStrike" cap="none" dirty="0">
                <a:latin typeface="Times New Roman" panose="02020603050405020304" pitchFamily="18" charset="0"/>
                <a:ea typeface="+mj-ea"/>
                <a:cs typeface="Times New Roman" panose="02020603050405020304" pitchFamily="18" charset="0"/>
                <a:sym typeface="Lato"/>
              </a:rPr>
              <a:t>Capstone Project: </a:t>
            </a:r>
          </a:p>
          <a:p>
            <a:pPr marL="0" marR="0" lvl="0" indent="0">
              <a:lnSpc>
                <a:spcPct val="90000"/>
              </a:lnSpc>
              <a:spcBef>
                <a:spcPct val="0"/>
              </a:spcBef>
              <a:spcAft>
                <a:spcPts val="600"/>
              </a:spcAft>
              <a:buClr>
                <a:schemeClr val="dk1"/>
              </a:buClr>
              <a:buSzPts val="1100"/>
            </a:pPr>
            <a:r>
              <a:rPr lang="en-US" sz="4400" b="1" i="0" u="none" strike="noStrike" cap="none" dirty="0">
                <a:latin typeface="Times New Roman" panose="02020603050405020304" pitchFamily="18" charset="0"/>
                <a:ea typeface="+mj-ea"/>
                <a:cs typeface="Times New Roman" panose="02020603050405020304" pitchFamily="18" charset="0"/>
                <a:sym typeface="Lato"/>
              </a:rPr>
              <a:t>Analytical CRM Development for a Bank</a:t>
            </a:r>
          </a:p>
        </p:txBody>
      </p:sp>
      <p:sp>
        <p:nvSpPr>
          <p:cNvPr id="51" name="Rectangle 5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3" name="Rectangle 5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1F2A23C2-7FFF-7502-AB45-F487BDDAA74B}"/>
              </a:ext>
            </a:extLst>
          </p:cNvPr>
          <p:cNvSpPr txBox="1"/>
          <p:nvPr/>
        </p:nvSpPr>
        <p:spPr>
          <a:xfrm>
            <a:off x="477980" y="5553319"/>
            <a:ext cx="4734100" cy="836338"/>
          </a:xfrm>
          <a:prstGeom prst="rect">
            <a:avLst/>
          </a:prstGeom>
        </p:spPr>
        <p:txBody>
          <a:bodyPr vert="horz" lIns="91440" tIns="45720" rIns="91440" bIns="45720" rtlCol="0" anchor="b">
            <a:normAutofit fontScale="92500" lnSpcReduction="10000"/>
          </a:bodyPr>
          <a:lstStyle/>
          <a:p>
            <a:pPr marL="0" marR="0" lvl="0" indent="0">
              <a:lnSpc>
                <a:spcPct val="90000"/>
              </a:lnSpc>
              <a:spcBef>
                <a:spcPct val="0"/>
              </a:spcBef>
              <a:spcAft>
                <a:spcPts val="600"/>
              </a:spcAft>
              <a:buClr>
                <a:schemeClr val="dk1"/>
              </a:buClr>
              <a:buSzPts val="1100"/>
            </a:pPr>
            <a:r>
              <a:rPr lang="en-US" sz="2800" b="1" i="0" u="none" strike="noStrike" cap="none" dirty="0">
                <a:latin typeface="Times New Roman" panose="02020603050405020304" pitchFamily="18" charset="0"/>
                <a:ea typeface="+mj-ea"/>
                <a:cs typeface="Times New Roman" panose="02020603050405020304" pitchFamily="18" charset="0"/>
                <a:sym typeface="Lato"/>
              </a:rPr>
              <a:t>By</a:t>
            </a:r>
          </a:p>
          <a:p>
            <a:pPr marL="0" marR="0" lvl="0" indent="0">
              <a:lnSpc>
                <a:spcPct val="90000"/>
              </a:lnSpc>
              <a:spcBef>
                <a:spcPct val="0"/>
              </a:spcBef>
              <a:spcAft>
                <a:spcPts val="600"/>
              </a:spcAft>
              <a:buClr>
                <a:schemeClr val="dk1"/>
              </a:buClr>
              <a:buSzPts val="1100"/>
            </a:pPr>
            <a:r>
              <a:rPr lang="en-US" sz="2800" b="1" i="0" u="none" strike="noStrike" cap="none" dirty="0" err="1">
                <a:latin typeface="Times New Roman" panose="02020603050405020304" pitchFamily="18" charset="0"/>
                <a:ea typeface="+mj-ea"/>
                <a:cs typeface="Times New Roman" panose="02020603050405020304" pitchFamily="18" charset="0"/>
                <a:sym typeface="Lato"/>
              </a:rPr>
              <a:t>Machavarapu</a:t>
            </a:r>
            <a:r>
              <a:rPr lang="en-US" sz="2800" b="1" i="0" u="none" strike="noStrike" cap="none" dirty="0">
                <a:latin typeface="Times New Roman" panose="02020603050405020304" pitchFamily="18" charset="0"/>
                <a:ea typeface="+mj-ea"/>
                <a:cs typeface="Times New Roman" panose="02020603050405020304" pitchFamily="18" charset="0"/>
                <a:sym typeface="Lato"/>
              </a:rPr>
              <a:t> Salman Raju </a:t>
            </a:r>
          </a:p>
        </p:txBody>
      </p:sp>
    </p:spTree>
    <p:extLst>
      <p:ext uri="{BB962C8B-B14F-4D97-AF65-F5344CB8AC3E}">
        <p14:creationId xmlns:p14="http://schemas.microsoft.com/office/powerpoint/2010/main" val="13885156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Content Placeholder 17" descr="A screenshot of a computer&#10;&#10;Description automatically generated">
            <a:extLst>
              <a:ext uri="{FF2B5EF4-FFF2-40B4-BE49-F238E27FC236}">
                <a16:creationId xmlns:a16="http://schemas.microsoft.com/office/drawing/2014/main" id="{F4BE10B8-CD59-6688-DD67-D297ACCD8E73}"/>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40643" b="1317"/>
          <a:stretch/>
        </p:blipFill>
        <p:spPr>
          <a:xfrm>
            <a:off x="-1" y="19282"/>
            <a:ext cx="12191979" cy="4033521"/>
          </a:xfrm>
          <a:prstGeom prst="rect">
            <a:avLst/>
          </a:prstGeom>
        </p:spPr>
      </p:pic>
      <p:sp>
        <p:nvSpPr>
          <p:cNvPr id="3" name="TextBox 2">
            <a:extLst>
              <a:ext uri="{FF2B5EF4-FFF2-40B4-BE49-F238E27FC236}">
                <a16:creationId xmlns:a16="http://schemas.microsoft.com/office/drawing/2014/main" id="{A8949F8D-2576-58ED-9B95-B4BCBEAEF2B5}"/>
              </a:ext>
            </a:extLst>
          </p:cNvPr>
          <p:cNvSpPr txBox="1"/>
          <p:nvPr/>
        </p:nvSpPr>
        <p:spPr>
          <a:xfrm>
            <a:off x="111748" y="3922821"/>
            <a:ext cx="5984240" cy="2862322"/>
          </a:xfrm>
          <a:prstGeom prst="rect">
            <a:avLst/>
          </a:prstGeom>
          <a:noFill/>
        </p:spPr>
        <p:txBody>
          <a:bodyPr wrap="square">
            <a:spAutoFit/>
          </a:bodyPr>
          <a:lstStyle/>
          <a:p>
            <a:pPr marL="285750" indent="-285750">
              <a:buFont typeface="Wingdings" panose="05000000000000000000" pitchFamily="2" charset="2"/>
              <a:buChar char="§"/>
            </a:pPr>
            <a:r>
              <a:rPr lang="en-US" sz="2000" dirty="0">
                <a:latin typeface="Cambria" panose="02040503050406030204" pitchFamily="18" charset="0"/>
                <a:ea typeface="Cambria" panose="02040503050406030204" pitchFamily="18" charset="0"/>
              </a:rPr>
              <a:t>Exit category likely refers to whether a customer is leaving or staying with the company. Overall, there are more females than males across all credit score statuses and exit categories.</a:t>
            </a:r>
          </a:p>
          <a:p>
            <a:pPr marL="285750" indent="-285750">
              <a:buFont typeface="Wingdings" panose="05000000000000000000" pitchFamily="2" charset="2"/>
              <a:buChar char="§"/>
            </a:pPr>
            <a:r>
              <a:rPr lang="en-US" sz="2000" dirty="0">
                <a:latin typeface="Cambria" panose="02040503050406030204" pitchFamily="18" charset="0"/>
                <a:ea typeface="Cambria" panose="02040503050406030204" pitchFamily="18" charset="0"/>
              </a:rPr>
              <a:t>Within the female category, there are more customers who are exiting with a fair credit score (395) than any other status. For males exiting, there are also more with a fair score (290) than any other status.</a:t>
            </a:r>
          </a:p>
        </p:txBody>
      </p:sp>
      <p:sp>
        <p:nvSpPr>
          <p:cNvPr id="5" name="Rectangle 1">
            <a:extLst>
              <a:ext uri="{FF2B5EF4-FFF2-40B4-BE49-F238E27FC236}">
                <a16:creationId xmlns:a16="http://schemas.microsoft.com/office/drawing/2014/main" id="{1A9726C6-717A-3696-3691-92045B7F980E}"/>
              </a:ext>
            </a:extLst>
          </p:cNvPr>
          <p:cNvSpPr>
            <a:spLocks noChangeArrowheads="1"/>
          </p:cNvSpPr>
          <p:nvPr/>
        </p:nvSpPr>
        <p:spPr bwMode="auto">
          <a:xfrm>
            <a:off x="6207738" y="4052803"/>
            <a:ext cx="6095989"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2000"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France has the most total customers (4,204) followed by Spain (2,508) and Germany (2,509).</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2000"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The data shows the number of customers by country and whether they are exiting or being retained. In total there are 7,717 customers.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2000"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France has the most customers exiting (810) followed by Germany (814) and Spain (413). </a:t>
            </a:r>
          </a:p>
        </p:txBody>
      </p:sp>
    </p:spTree>
    <p:extLst>
      <p:ext uri="{BB962C8B-B14F-4D97-AF65-F5344CB8AC3E}">
        <p14:creationId xmlns:p14="http://schemas.microsoft.com/office/powerpoint/2010/main" val="16255729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8" name="Content Placeholder 17" descr="A screenshot of a computer&#10;&#10;Description automatically generated">
            <a:extLst>
              <a:ext uri="{FF2B5EF4-FFF2-40B4-BE49-F238E27FC236}">
                <a16:creationId xmlns:a16="http://schemas.microsoft.com/office/drawing/2014/main" id="{F4BE10B8-CD59-6688-DD67-D297ACCD8E73}"/>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b="1316"/>
          <a:stretch/>
        </p:blipFill>
        <p:spPr>
          <a:xfrm>
            <a:off x="20" y="1"/>
            <a:ext cx="12191979" cy="6858000"/>
          </a:xfrm>
          <a:prstGeom prst="rect">
            <a:avLst/>
          </a:prstGeom>
        </p:spPr>
      </p:pic>
    </p:spTree>
    <p:extLst>
      <p:ext uri="{BB962C8B-B14F-4D97-AF65-F5344CB8AC3E}">
        <p14:creationId xmlns:p14="http://schemas.microsoft.com/office/powerpoint/2010/main" val="1925802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descr="A close-up of a graph&#10;&#10;Description automatically generated">
            <a:extLst>
              <a:ext uri="{FF2B5EF4-FFF2-40B4-BE49-F238E27FC236}">
                <a16:creationId xmlns:a16="http://schemas.microsoft.com/office/drawing/2014/main" id="{1654AE78-E2D7-E34F-0C61-594C32DF3764}"/>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389" r="29062" b="67589"/>
          <a:stretch/>
        </p:blipFill>
        <p:spPr>
          <a:xfrm>
            <a:off x="1351281" y="731520"/>
            <a:ext cx="9133840" cy="2269940"/>
          </a:xfrm>
        </p:spPr>
      </p:pic>
      <p:sp>
        <p:nvSpPr>
          <p:cNvPr id="4" name="TextBox 3">
            <a:extLst>
              <a:ext uri="{FF2B5EF4-FFF2-40B4-BE49-F238E27FC236}">
                <a16:creationId xmlns:a16="http://schemas.microsoft.com/office/drawing/2014/main" id="{B5FB95C1-459E-15F4-8BC3-0BD581844E37}"/>
              </a:ext>
            </a:extLst>
          </p:cNvPr>
          <p:cNvSpPr txBox="1"/>
          <p:nvPr/>
        </p:nvSpPr>
        <p:spPr>
          <a:xfrm>
            <a:off x="995680" y="3147536"/>
            <a:ext cx="10342880" cy="2954655"/>
          </a:xfrm>
          <a:prstGeom prst="rect">
            <a:avLst/>
          </a:prstGeom>
          <a:noFill/>
        </p:spPr>
        <p:txBody>
          <a:bodyPr wrap="square">
            <a:spAutoFit/>
          </a:bodyPr>
          <a:lstStyle/>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France has the highest total balance at €311,332,479.50.</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The Pie chart lists total balance by country (France, Germany, Spain).</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Germany has the second highest total balance at €300,402,861.40. </a:t>
            </a:r>
            <a:endParaRPr lang="en-US" sz="2400" dirty="0">
              <a:latin typeface="Cambria" panose="02040503050406030204" pitchFamily="18" charset="0"/>
              <a:ea typeface="Cambria" panose="02040503050406030204" pitchFamily="18" charset="0"/>
            </a:endParaRPr>
          </a:p>
          <a:p>
            <a:pPr marL="342900" indent="-342900">
              <a:buFont typeface="Arial" panose="020B0604020202020204" pitchFamily="34" charset="0"/>
              <a:buChar char="•"/>
            </a:pPr>
            <a:r>
              <a:rPr lang="en-US" sz="2400" dirty="0">
                <a:latin typeface="Cambria" panose="02040503050406030204" pitchFamily="18" charset="0"/>
                <a:ea typeface="Cambria" panose="02040503050406030204" pitchFamily="18" charset="0"/>
              </a:rPr>
              <a:t>The credit score with the highest total balance is "Fair" at $256,218,721.70.</a:t>
            </a:r>
          </a:p>
          <a:p>
            <a:pPr marL="342900" indent="-342900">
              <a:buFont typeface="Arial" panose="020B0604020202020204" pitchFamily="34" charset="0"/>
              <a:buChar char="•"/>
            </a:pPr>
            <a:r>
              <a:rPr lang="en-US" sz="2400" dirty="0">
                <a:latin typeface="Cambria" panose="02040503050406030204" pitchFamily="18" charset="0"/>
                <a:ea typeface="Cambria" panose="02040503050406030204" pitchFamily="18" charset="0"/>
              </a:rPr>
              <a:t>The data shows a credit score status and the corresponding total balance.</a:t>
            </a:r>
          </a:p>
          <a:p>
            <a:pPr marL="342900" indent="-342900">
              <a:buFont typeface="Arial" panose="020B0604020202020204" pitchFamily="34" charset="0"/>
              <a:buChar char="•"/>
            </a:pPr>
            <a:r>
              <a:rPr lang="en-US" sz="2400" dirty="0">
                <a:latin typeface="Cambria" panose="02040503050406030204" pitchFamily="18" charset="0"/>
                <a:ea typeface="Cambria" panose="02040503050406030204" pitchFamily="18" charset="0"/>
              </a:rPr>
              <a:t>It is important to note that a high credit score does not necessarily correlate with a low total balance.</a:t>
            </a:r>
            <a:br>
              <a:rPr lang="en-US" dirty="0"/>
            </a:br>
            <a:endParaRPr lang="en-IN" dirty="0"/>
          </a:p>
        </p:txBody>
      </p:sp>
    </p:spTree>
    <p:extLst>
      <p:ext uri="{BB962C8B-B14F-4D97-AF65-F5344CB8AC3E}">
        <p14:creationId xmlns:p14="http://schemas.microsoft.com/office/powerpoint/2010/main" val="27791188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descr="A close-up of a graph&#10;&#10;Description automatically generated">
            <a:extLst>
              <a:ext uri="{FF2B5EF4-FFF2-40B4-BE49-F238E27FC236}">
                <a16:creationId xmlns:a16="http://schemas.microsoft.com/office/drawing/2014/main" id="{1654AE78-E2D7-E34F-0C61-594C32DF3764}"/>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32027"/>
          <a:stretch/>
        </p:blipFill>
        <p:spPr>
          <a:xfrm>
            <a:off x="607385" y="375920"/>
            <a:ext cx="10977229" cy="4053840"/>
          </a:xfrm>
        </p:spPr>
      </p:pic>
      <p:sp>
        <p:nvSpPr>
          <p:cNvPr id="5" name="TextBox 4">
            <a:extLst>
              <a:ext uri="{FF2B5EF4-FFF2-40B4-BE49-F238E27FC236}">
                <a16:creationId xmlns:a16="http://schemas.microsoft.com/office/drawing/2014/main" id="{1754985B-D929-2CF6-F1F0-088228ECCB81}"/>
              </a:ext>
            </a:extLst>
          </p:cNvPr>
          <p:cNvSpPr txBox="1"/>
          <p:nvPr/>
        </p:nvSpPr>
        <p:spPr>
          <a:xfrm>
            <a:off x="690880" y="4429760"/>
            <a:ext cx="10505440" cy="2308324"/>
          </a:xfrm>
          <a:prstGeom prst="rect">
            <a:avLst/>
          </a:prstGeom>
          <a:noFill/>
        </p:spPr>
        <p:txBody>
          <a:bodyPr wrap="square">
            <a:spAutoFit/>
          </a:bodyPr>
          <a:lstStyle/>
          <a:p>
            <a:pPr marL="285750" indent="-285750">
              <a:buFont typeface="Arial" panose="020B0604020202020204" pitchFamily="34" charset="0"/>
              <a:buChar char="•"/>
            </a:pPr>
            <a:r>
              <a:rPr lang="en-US" dirty="0">
                <a:latin typeface="Cambria" panose="02040503050406030204" pitchFamily="18" charset="0"/>
                <a:ea typeface="Cambria" panose="02040503050406030204" pitchFamily="18" charset="0"/>
              </a:rPr>
              <a:t>The table shows the number of active customers by country. France has the most active customers (2293). Spain has 1171 active customers.</a:t>
            </a:r>
          </a:p>
          <a:p>
            <a:pPr marL="285750" indent="-285750">
              <a:buFont typeface="Arial" panose="020B0604020202020204" pitchFamily="34" charset="0"/>
              <a:buChar char="•"/>
            </a:pPr>
            <a:r>
              <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The table shows the total number of customers by country for the years 2016, 2017, 2018 and 2019. France has the most customers (4,204). Germany and Spain each have around 2,500 customers. </a:t>
            </a:r>
          </a:p>
          <a:p>
            <a:pPr marL="285750" indent="-285750">
              <a:buFont typeface="Arial" panose="020B0604020202020204" pitchFamily="34" charset="0"/>
              <a:buChar char="•"/>
            </a:pPr>
            <a:r>
              <a:rPr lang="en-US" dirty="0">
                <a:latin typeface="Cambria" panose="02040503050406030204" pitchFamily="18" charset="0"/>
                <a:ea typeface="Cambria" panose="02040503050406030204" pitchFamily="18" charset="0"/>
              </a:rPr>
              <a:t>For instance, companies with an "Excellent" credit score have an average balance of $133,217.87, while companies with a "Poor" credit score have an </a:t>
            </a:r>
            <a:r>
              <a:rPr lang="en-IN" dirty="0">
                <a:latin typeface="Cambria" panose="02040503050406030204" pitchFamily="18" charset="0"/>
                <a:ea typeface="Cambria" panose="02040503050406030204" pitchFamily="18" charset="0"/>
              </a:rPr>
              <a:t>average balance of $81,686.99.</a:t>
            </a:r>
            <a:endParaRPr lang="en-US" dirty="0">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en-US" dirty="0">
                <a:latin typeface="Cambria" panose="02040503050406030204" pitchFamily="18" charset="0"/>
                <a:ea typeface="Cambria" panose="02040503050406030204" pitchFamily="18" charset="0"/>
              </a:rPr>
              <a:t>However, there are exceptions to this trend. For example, one company with a "Fair" credit score has a higher average balance ($101,224.52) than some companies with an "Excellent" credit score.</a:t>
            </a:r>
            <a:endParaRPr lang="en-IN" dirty="0">
              <a:latin typeface="Cambria" panose="02040503050406030204" pitchFamily="18" charset="0"/>
              <a:ea typeface="Cambria" panose="02040503050406030204" pitchFamily="18" charset="0"/>
            </a:endParaRPr>
          </a:p>
        </p:txBody>
      </p:sp>
      <p:sp>
        <p:nvSpPr>
          <p:cNvPr id="7" name="Rectangle 3">
            <a:extLst>
              <a:ext uri="{FF2B5EF4-FFF2-40B4-BE49-F238E27FC236}">
                <a16:creationId xmlns:a16="http://schemas.microsoft.com/office/drawing/2014/main" id="{9F5D7570-1CD5-3323-BC44-29B28167536D}"/>
              </a:ext>
            </a:extLst>
          </p:cNvPr>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018148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descr="A close-up of a graph&#10;&#10;Description automatically generated">
            <a:extLst>
              <a:ext uri="{FF2B5EF4-FFF2-40B4-BE49-F238E27FC236}">
                <a16:creationId xmlns:a16="http://schemas.microsoft.com/office/drawing/2014/main" id="{1654AE78-E2D7-E34F-0C61-594C32DF376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93411" y="782320"/>
            <a:ext cx="10977229" cy="5963920"/>
          </a:xfrm>
        </p:spPr>
      </p:pic>
    </p:spTree>
    <p:extLst>
      <p:ext uri="{BB962C8B-B14F-4D97-AF65-F5344CB8AC3E}">
        <p14:creationId xmlns:p14="http://schemas.microsoft.com/office/powerpoint/2010/main" val="23230463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283C793A-6E69-F2E6-4713-1D1211704798}"/>
              </a:ext>
            </a:extLst>
          </p:cNvPr>
          <p:cNvSpPr>
            <a:spLocks noGrp="1"/>
          </p:cNvSpPr>
          <p:nvPr>
            <p:ph type="title"/>
          </p:nvPr>
        </p:nvSpPr>
        <p:spPr>
          <a:xfrm>
            <a:off x="838200" y="365125"/>
            <a:ext cx="10515600" cy="1325563"/>
          </a:xfrm>
        </p:spPr>
        <p:txBody>
          <a:bodyPr vert="horz" lIns="91440" tIns="45720" rIns="91440" bIns="45720" rtlCol="0" anchor="ctr">
            <a:normAutofit/>
          </a:bodyPr>
          <a:lstStyle/>
          <a:p>
            <a:pPr defTabSz="914400"/>
            <a:r>
              <a:rPr lang="en-US" sz="5400" b="1" kern="1200">
                <a:solidFill>
                  <a:schemeClr val="tx1"/>
                </a:solidFill>
                <a:latin typeface="+mj-lt"/>
                <a:ea typeface="+mj-ea"/>
                <a:cs typeface="+mj-cs"/>
              </a:rPr>
              <a:t>Conclusion</a:t>
            </a:r>
          </a:p>
        </p:txBody>
      </p:sp>
      <p:sp>
        <p:nvSpPr>
          <p:cNvPr id="13"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1">
            <a:extLst>
              <a:ext uri="{FF2B5EF4-FFF2-40B4-BE49-F238E27FC236}">
                <a16:creationId xmlns:a16="http://schemas.microsoft.com/office/drawing/2014/main" id="{968CE951-2FEF-E05B-6B8B-681350DDC1BF}"/>
              </a:ext>
            </a:extLst>
          </p:cNvPr>
          <p:cNvSpPr>
            <a:spLocks noGrp="1" noChangeArrowheads="1"/>
          </p:cNvSpPr>
          <p:nvPr>
            <p:ph idx="4294967295"/>
          </p:nvPr>
        </p:nvSpPr>
        <p:spPr bwMode="auto">
          <a:xfrm>
            <a:off x="838200" y="1929384"/>
            <a:ext cx="10515600" cy="425196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rmAutofit/>
          </a:bodyPr>
          <a:lstStyle/>
          <a:p>
            <a:pPr marL="0" marR="0" lvl="0" indent="-228600" defTabSz="914400" fontAlgn="base">
              <a:spcBef>
                <a:spcPct val="0"/>
              </a:spcBef>
              <a:spcAft>
                <a:spcPts val="600"/>
              </a:spcAft>
              <a:buClrTx/>
              <a:buSzTx/>
              <a:tabLst/>
            </a:pPr>
            <a:r>
              <a:rPr kumimoji="0" lang="en-US" altLang="en-US" sz="2200" b="1" i="0" u="none" strike="noStrike" cap="none" normalizeH="0" baseline="0">
                <a:ln>
                  <a:noFill/>
                </a:ln>
                <a:effectLst/>
              </a:rPr>
              <a:t>Deep Dive:</a:t>
            </a:r>
            <a:r>
              <a:rPr kumimoji="0" lang="en-US" altLang="en-US" sz="2200" b="0" i="0" u="none" strike="noStrike" cap="none" normalizeH="0" baseline="0">
                <a:ln>
                  <a:noFill/>
                </a:ln>
                <a:effectLst/>
              </a:rPr>
              <a:t> By analyzing demographics, transactions, and churn data (age, products, location), we can pinpoint factors driving customer departures.</a:t>
            </a:r>
          </a:p>
          <a:p>
            <a:pPr marL="0" marR="0" lvl="0" indent="-228600" defTabSz="914400" fontAlgn="base">
              <a:spcBef>
                <a:spcPct val="0"/>
              </a:spcBef>
              <a:spcAft>
                <a:spcPts val="600"/>
              </a:spcAft>
              <a:buClrTx/>
              <a:buSzTx/>
              <a:tabLst/>
            </a:pPr>
            <a:r>
              <a:rPr kumimoji="0" lang="en-US" altLang="en-US" sz="2200" b="1" i="0" u="none" strike="noStrike" cap="none" normalizeH="0" baseline="0">
                <a:ln>
                  <a:noFill/>
                </a:ln>
                <a:effectLst/>
              </a:rPr>
              <a:t>Targeted Retention:</a:t>
            </a:r>
            <a:r>
              <a:rPr kumimoji="0" lang="en-US" altLang="en-US" sz="2200" b="0" i="0" u="none" strike="noStrike" cap="none" normalizeH="0" baseline="0">
                <a:ln>
                  <a:noFill/>
                </a:ln>
                <a:effectLst/>
              </a:rPr>
              <a:t> Identify high-risk customers (low balances, inactive accounts) and prioritize personalized retention campaigns.</a:t>
            </a:r>
          </a:p>
          <a:p>
            <a:pPr marL="0" marR="0" lvl="0" indent="-228600" defTabSz="914400" fontAlgn="base">
              <a:spcBef>
                <a:spcPct val="0"/>
              </a:spcBef>
              <a:spcAft>
                <a:spcPts val="600"/>
              </a:spcAft>
              <a:buClrTx/>
              <a:buSzTx/>
              <a:tabLst/>
            </a:pPr>
            <a:r>
              <a:rPr kumimoji="0" lang="en-US" altLang="en-US" sz="2200" b="1" i="0" u="none" strike="noStrike" cap="none" normalizeH="0" baseline="0">
                <a:ln>
                  <a:noFill/>
                </a:ln>
                <a:effectLst/>
              </a:rPr>
              <a:t>Incentivize Loyalty:</a:t>
            </a:r>
            <a:r>
              <a:rPr kumimoji="0" lang="en-US" altLang="en-US" sz="2200" b="0" i="0" u="none" strike="noStrike" cap="none" normalizeH="0" baseline="0">
                <a:ln>
                  <a:noFill/>
                </a:ln>
                <a:effectLst/>
              </a:rPr>
              <a:t> Offer relevant products (credit cards, high-yield savings) based on customer needs and profiles to increase satisfaction and value.</a:t>
            </a:r>
          </a:p>
          <a:p>
            <a:pPr marL="0" marR="0" lvl="0" indent="-228600" defTabSz="914400" fontAlgn="base">
              <a:spcBef>
                <a:spcPct val="0"/>
              </a:spcBef>
              <a:spcAft>
                <a:spcPts val="600"/>
              </a:spcAft>
              <a:buClrTx/>
              <a:buSzTx/>
              <a:tabLst/>
            </a:pPr>
            <a:r>
              <a:rPr kumimoji="0" lang="en-US" altLang="en-US" sz="2200" b="1" i="0" u="none" strike="noStrike" cap="none" normalizeH="0" baseline="0">
                <a:ln>
                  <a:noFill/>
                </a:ln>
                <a:effectLst/>
              </a:rPr>
              <a:t>Service Enhancements:</a:t>
            </a:r>
            <a:r>
              <a:rPr kumimoji="0" lang="en-US" altLang="en-US" sz="2200" b="0" i="0" u="none" strike="noStrike" cap="none" normalizeH="0" baseline="0">
                <a:ln>
                  <a:noFill/>
                </a:ln>
                <a:effectLst/>
              </a:rPr>
              <a:t> Leverage insights on churn drivers (long wait times, limited products in specific regions) to improve service delivery and product offerings.</a:t>
            </a:r>
          </a:p>
          <a:p>
            <a:pPr marL="0" marR="0" lvl="0" indent="-228600" defTabSz="914400" fontAlgn="base">
              <a:spcBef>
                <a:spcPct val="0"/>
              </a:spcBef>
              <a:spcAft>
                <a:spcPts val="600"/>
              </a:spcAft>
              <a:buClrTx/>
              <a:buSzTx/>
              <a:tabLst/>
            </a:pPr>
            <a:r>
              <a:rPr kumimoji="0" lang="en-US" altLang="en-US" sz="2200" b="1" i="0" u="none" strike="noStrike" cap="none" normalizeH="0" baseline="0">
                <a:ln>
                  <a:noFill/>
                </a:ln>
                <a:effectLst/>
              </a:rPr>
              <a:t>Continuous Monitoring:</a:t>
            </a:r>
            <a:r>
              <a:rPr kumimoji="0" lang="en-US" altLang="en-US" sz="2200" b="0" i="0" u="none" strike="noStrike" cap="none" normalizeH="0" baseline="0">
                <a:ln>
                  <a:noFill/>
                </a:ln>
                <a:effectLst/>
              </a:rPr>
              <a:t> Track the effectiveness of retention strategies (customer response rates, churn reduction) to refine approaches and maximize customer lifetime value.</a:t>
            </a:r>
          </a:p>
        </p:txBody>
      </p:sp>
    </p:spTree>
    <p:extLst>
      <p:ext uri="{BB962C8B-B14F-4D97-AF65-F5344CB8AC3E}">
        <p14:creationId xmlns:p14="http://schemas.microsoft.com/office/powerpoint/2010/main" val="30386403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7" name="Picture 6" descr="A sign with red letters on it&#10;&#10;Description automatically generated">
            <a:extLst>
              <a:ext uri="{FF2B5EF4-FFF2-40B4-BE49-F238E27FC236}">
                <a16:creationId xmlns:a16="http://schemas.microsoft.com/office/drawing/2014/main" id="{734A86C7-445B-4147-9377-4B93C5C91872}"/>
              </a:ext>
            </a:extLst>
          </p:cNvPr>
          <p:cNvPicPr>
            <a:picLocks noChangeAspect="1"/>
          </p:cNvPicPr>
          <p:nvPr/>
        </p:nvPicPr>
        <p:blipFill rotWithShape="1">
          <a:blip r:embed="rId3">
            <a:extLst>
              <a:ext uri="{28A0092B-C50C-407E-A947-70E740481C1C}">
                <a14:useLocalDpi xmlns:a14="http://schemas.microsoft.com/office/drawing/2010/main" val="0"/>
              </a:ext>
            </a:extLst>
          </a:blip>
          <a:srcRect t="3322" b="12424"/>
          <a:stretch/>
        </p:blipFill>
        <p:spPr>
          <a:xfrm>
            <a:off x="20" y="1282"/>
            <a:ext cx="12191980" cy="6856718"/>
          </a:xfrm>
          <a:prstGeom prst="rect">
            <a:avLst/>
          </a:prstGeom>
        </p:spPr>
      </p:pic>
    </p:spTree>
    <p:extLst>
      <p:ext uri="{BB962C8B-B14F-4D97-AF65-F5344CB8AC3E}">
        <p14:creationId xmlns:p14="http://schemas.microsoft.com/office/powerpoint/2010/main" val="6085140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Three arrows on bullseye">
            <a:extLst>
              <a:ext uri="{FF2B5EF4-FFF2-40B4-BE49-F238E27FC236}">
                <a16:creationId xmlns:a16="http://schemas.microsoft.com/office/drawing/2014/main" id="{76EFF8B8-7FE6-6A17-8B9F-6CF5FB08E574}"/>
              </a:ext>
            </a:extLst>
          </p:cNvPr>
          <p:cNvPicPr>
            <a:picLocks noChangeAspect="1"/>
          </p:cNvPicPr>
          <p:nvPr/>
        </p:nvPicPr>
        <p:blipFill rotWithShape="1">
          <a:blip r:embed="rId3"/>
          <a:srcRect r="7648" b="2"/>
          <a:stretch/>
        </p:blipFill>
        <p:spPr>
          <a:xfrm>
            <a:off x="-3047" y="10"/>
            <a:ext cx="9669642" cy="6857990"/>
          </a:xfrm>
          <a:prstGeom prst="rect">
            <a:avLst/>
          </a:prstGeom>
        </p:spPr>
      </p:pic>
      <p:sp>
        <p:nvSpPr>
          <p:cNvPr id="17" name="Rectangle 16">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EF0D68E-48A7-4265-91EA-2BF15BD53D71}"/>
              </a:ext>
            </a:extLst>
          </p:cNvPr>
          <p:cNvSpPr/>
          <p:nvPr/>
        </p:nvSpPr>
        <p:spPr>
          <a:xfrm>
            <a:off x="6177280" y="131445"/>
            <a:ext cx="5339079" cy="1899912"/>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400" b="1" dirty="0">
                <a:latin typeface="Cambria" panose="02040503050406030204" pitchFamily="18" charset="0"/>
                <a:ea typeface="Cambria" panose="02040503050406030204" pitchFamily="18" charset="0"/>
                <a:cs typeface="+mj-cs"/>
              </a:rPr>
              <a:t>Customer relationship management (CRM)</a:t>
            </a:r>
            <a:endParaRPr lang="en-US" sz="3400" dirty="0">
              <a:latin typeface="Cambria" panose="02040503050406030204" pitchFamily="18" charset="0"/>
              <a:ea typeface="Cambria" panose="02040503050406030204" pitchFamily="18" charset="0"/>
              <a:cs typeface="+mj-cs"/>
            </a:endParaRPr>
          </a:p>
        </p:txBody>
      </p:sp>
      <p:sp>
        <p:nvSpPr>
          <p:cNvPr id="3" name="Content Placeholder 2">
            <a:extLst>
              <a:ext uri="{FF2B5EF4-FFF2-40B4-BE49-F238E27FC236}">
                <a16:creationId xmlns:a16="http://schemas.microsoft.com/office/drawing/2014/main" id="{53B5C568-739C-C8A9-6615-701974B6F402}"/>
              </a:ext>
            </a:extLst>
          </p:cNvPr>
          <p:cNvSpPr>
            <a:spLocks noGrp="1"/>
          </p:cNvSpPr>
          <p:nvPr>
            <p:ph idx="1"/>
          </p:nvPr>
        </p:nvSpPr>
        <p:spPr>
          <a:xfrm>
            <a:off x="5699761" y="1950720"/>
            <a:ext cx="6065518" cy="3656312"/>
          </a:xfrm>
        </p:spPr>
        <p:txBody>
          <a:bodyPr vert="horz" lIns="91440" tIns="45720" rIns="91440" bIns="45720" rtlCol="0">
            <a:normAutofit lnSpcReduction="10000"/>
          </a:bodyPr>
          <a:lstStyle/>
          <a:p>
            <a:pPr marL="0" indent="0" algn="just" defTabSz="914400">
              <a:buNone/>
            </a:pPr>
            <a:r>
              <a:rPr lang="en-US" sz="2400" b="1" dirty="0">
                <a:latin typeface="Cambria" panose="02040503050406030204" pitchFamily="18" charset="0"/>
                <a:ea typeface="Cambria" panose="02040503050406030204" pitchFamily="18" charset="0"/>
              </a:rPr>
              <a:t>Customer relationship management (CRM) </a:t>
            </a:r>
            <a:r>
              <a:rPr lang="en-US" sz="2400" dirty="0">
                <a:latin typeface="Cambria" panose="02040503050406030204" pitchFamily="18" charset="0"/>
                <a:ea typeface="Cambria" panose="02040503050406030204" pitchFamily="18" charset="0"/>
              </a:rPr>
              <a:t>refers to the principles, practices and guidelines that an organization follows when interacting with its customers. From the organization’s point of view, this entire relationship encompasses direct interacting with customer, such as sales and service-related processes and forecasting and analysis of customer trends and behaviors. Ultimately CRM services to enhance the customer’s overall experience.</a:t>
            </a:r>
          </a:p>
        </p:txBody>
      </p:sp>
    </p:spTree>
    <p:extLst>
      <p:ext uri="{BB962C8B-B14F-4D97-AF65-F5344CB8AC3E}">
        <p14:creationId xmlns:p14="http://schemas.microsoft.com/office/powerpoint/2010/main" val="1759528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EF0D68E-48A7-4265-91EA-2BF15BD53D71}"/>
              </a:ext>
            </a:extLst>
          </p:cNvPr>
          <p:cNvSpPr/>
          <p:nvPr/>
        </p:nvSpPr>
        <p:spPr>
          <a:xfrm>
            <a:off x="841248" y="548640"/>
            <a:ext cx="3600860" cy="5431536"/>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5400" kern="1200" dirty="0">
                <a:solidFill>
                  <a:schemeClr val="tx1"/>
                </a:solidFill>
                <a:latin typeface="+mj-lt"/>
                <a:ea typeface="+mj-ea"/>
                <a:cs typeface="+mj-cs"/>
              </a:rPr>
              <a:t>Data Overview:</a:t>
            </a:r>
          </a:p>
        </p:txBody>
      </p:sp>
      <p:sp>
        <p:nvSpPr>
          <p:cNvPr id="16"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3F06EA10-BE5B-E50E-5E2C-F6BDCA86314F}"/>
              </a:ext>
            </a:extLst>
          </p:cNvPr>
          <p:cNvSpPr>
            <a:spLocks noChangeArrowheads="1"/>
          </p:cNvSpPr>
          <p:nvPr/>
        </p:nvSpPr>
        <p:spPr bwMode="auto">
          <a:xfrm>
            <a:off x="5126418" y="552090"/>
            <a:ext cx="6358446" cy="569630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p>
            <a:pPr marL="0" marR="0" lvl="0" indent="-228600" fontAlgn="base">
              <a:lnSpc>
                <a:spcPct val="90000"/>
              </a:lnSpc>
              <a:spcBef>
                <a:spcPct val="0"/>
              </a:spcBef>
              <a:spcAft>
                <a:spcPts val="600"/>
              </a:spcAft>
              <a:buClrTx/>
              <a:buSzTx/>
              <a:buFont typeface="Arial" panose="020B0604020202020204" pitchFamily="34" charset="0"/>
              <a:buChar char="•"/>
              <a:tabLst/>
            </a:pPr>
            <a:r>
              <a:rPr kumimoji="0" lang="en-US" altLang="en-US" sz="1700" b="1" i="0" u="none" strike="noStrike" cap="none" normalizeH="0" baseline="0" dirty="0">
                <a:ln>
                  <a:noFill/>
                </a:ln>
                <a:effectLst/>
              </a:rPr>
              <a:t>Understanding Your Customer Base:</a:t>
            </a:r>
            <a:r>
              <a:rPr kumimoji="0" lang="en-US" altLang="en-US" sz="1700" b="0" i="0" u="none" strike="noStrike" cap="none" normalizeH="0" baseline="0" dirty="0">
                <a:ln>
                  <a:noFill/>
                </a:ln>
                <a:effectLst/>
              </a:rPr>
              <a:t> Analyze demographics like age, income, and location to identify churn patterns within specific customer segments. This helps tailor retention strategies to resonate with different groups. </a:t>
            </a:r>
          </a:p>
          <a:p>
            <a:pPr marL="0" marR="0" lvl="0" indent="-228600" fontAlgn="base">
              <a:lnSpc>
                <a:spcPct val="90000"/>
              </a:lnSpc>
              <a:spcBef>
                <a:spcPct val="0"/>
              </a:spcBef>
              <a:spcAft>
                <a:spcPts val="600"/>
              </a:spcAft>
              <a:buClrTx/>
              <a:buSzTx/>
              <a:buFont typeface="Arial" panose="020B0604020202020204" pitchFamily="34" charset="0"/>
              <a:buChar char="•"/>
              <a:tabLst/>
            </a:pPr>
            <a:r>
              <a:rPr kumimoji="0" lang="en-US" altLang="en-US" sz="1700" b="1" i="0" u="none" strike="noStrike" cap="none" normalizeH="0" baseline="0" dirty="0">
                <a:ln>
                  <a:noFill/>
                </a:ln>
                <a:effectLst/>
              </a:rPr>
              <a:t>Predicting Who Might Leave:</a:t>
            </a:r>
            <a:r>
              <a:rPr kumimoji="0" lang="en-US" altLang="en-US" sz="1700" b="0" i="0" u="none" strike="noStrike" cap="none" normalizeH="0" baseline="0" dirty="0">
                <a:ln>
                  <a:noFill/>
                </a:ln>
                <a:effectLst/>
              </a:rPr>
              <a:t> Leverage transaction data and customer exit information to build models that predict churn risk. Early identification allows for proactive interventions to address potential issues before customers leave. </a:t>
            </a:r>
          </a:p>
          <a:p>
            <a:pPr marL="0" marR="0" lvl="0" indent="-228600" fontAlgn="base">
              <a:lnSpc>
                <a:spcPct val="90000"/>
              </a:lnSpc>
              <a:spcBef>
                <a:spcPct val="0"/>
              </a:spcBef>
              <a:spcAft>
                <a:spcPts val="600"/>
              </a:spcAft>
              <a:buClrTx/>
              <a:buSzTx/>
              <a:buFont typeface="Arial" panose="020B0604020202020204" pitchFamily="34" charset="0"/>
              <a:buChar char="•"/>
              <a:tabLst/>
            </a:pPr>
            <a:r>
              <a:rPr kumimoji="0" lang="en-US" altLang="en-US" sz="1700" b="1" i="0" u="none" strike="noStrike" cap="none" normalizeH="0" baseline="0" dirty="0">
                <a:ln>
                  <a:noFill/>
                </a:ln>
                <a:effectLst/>
              </a:rPr>
              <a:t>Identifying Reasons for Churn:</a:t>
            </a:r>
            <a:r>
              <a:rPr kumimoji="0" lang="en-US" altLang="en-US" sz="1700" b="0" i="0" u="none" strike="noStrike" cap="none" normalizeH="0" baseline="0" dirty="0">
                <a:ln>
                  <a:noFill/>
                </a:ln>
                <a:effectLst/>
              </a:rPr>
              <a:t> Analyze why customers leave the bank. This could be high fees, limited services, or inconvenient processes. Understanding these pain points helps address them and prevent future churn. </a:t>
            </a:r>
          </a:p>
          <a:p>
            <a:pPr marL="0" marR="0" lvl="0" indent="-228600" fontAlgn="base">
              <a:lnSpc>
                <a:spcPct val="90000"/>
              </a:lnSpc>
              <a:spcBef>
                <a:spcPct val="0"/>
              </a:spcBef>
              <a:spcAft>
                <a:spcPts val="600"/>
              </a:spcAft>
              <a:buClrTx/>
              <a:buSzTx/>
              <a:buFont typeface="Arial" panose="020B0604020202020204" pitchFamily="34" charset="0"/>
              <a:buChar char="•"/>
              <a:tabLst/>
            </a:pPr>
            <a:r>
              <a:rPr kumimoji="0" lang="en-US" altLang="en-US" sz="1700" b="1" i="0" u="none" strike="noStrike" cap="none" normalizeH="0" baseline="0" dirty="0">
                <a:ln>
                  <a:noFill/>
                </a:ln>
                <a:effectLst/>
              </a:rPr>
              <a:t>Learning from Satisfied Customers:</a:t>
            </a:r>
            <a:r>
              <a:rPr kumimoji="0" lang="en-US" altLang="en-US" sz="1700" b="0" i="0" u="none" strike="noStrike" cap="none" normalizeH="0" baseline="0" dirty="0">
                <a:ln>
                  <a:noFill/>
                </a:ln>
                <a:effectLst/>
              </a:rPr>
              <a:t> Analyze profiles of happy customers to identify factors driving their satisfaction. This could be loyalty programs, personalized communication, or efficient service. Replicating these elements can improve overall customer experience. </a:t>
            </a:r>
            <a:endParaRPr lang="en-US" altLang="en-US" sz="1700" dirty="0"/>
          </a:p>
          <a:p>
            <a:pPr marL="0" marR="0" lvl="0" indent="-228600" fontAlgn="base">
              <a:lnSpc>
                <a:spcPct val="90000"/>
              </a:lnSpc>
              <a:spcBef>
                <a:spcPct val="0"/>
              </a:spcBef>
              <a:spcAft>
                <a:spcPts val="600"/>
              </a:spcAft>
              <a:buClrTx/>
              <a:buSzTx/>
              <a:buFont typeface="Arial" panose="020B0604020202020204" pitchFamily="34" charset="0"/>
              <a:buChar char="•"/>
              <a:tabLst/>
            </a:pPr>
            <a:r>
              <a:rPr kumimoji="0" lang="en-US" altLang="en-US" sz="1700" b="1" i="0" u="none" strike="noStrike" cap="none" normalizeH="0" baseline="0" dirty="0">
                <a:ln>
                  <a:noFill/>
                </a:ln>
                <a:effectLst/>
              </a:rPr>
              <a:t>Taking Actionable Steps:</a:t>
            </a:r>
            <a:r>
              <a:rPr kumimoji="0" lang="en-US" altLang="en-US" sz="1700" b="0" i="0" u="none" strike="noStrike" cap="none" normalizeH="0" baseline="0" dirty="0">
                <a:ln>
                  <a:noFill/>
                </a:ln>
                <a:effectLst/>
              </a:rPr>
              <a:t> Based on your analysis, recommend targeted strategies. This might involve offering fee waivers to at-risk customers, simplifying processes, or developing new products based on identified needs. </a:t>
            </a:r>
          </a:p>
        </p:txBody>
      </p:sp>
    </p:spTree>
    <p:extLst>
      <p:ext uri="{BB962C8B-B14F-4D97-AF65-F5344CB8AC3E}">
        <p14:creationId xmlns:p14="http://schemas.microsoft.com/office/powerpoint/2010/main" val="12604579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Cube 34">
            <a:extLst>
              <a:ext uri="{FF2B5EF4-FFF2-40B4-BE49-F238E27FC236}">
                <a16:creationId xmlns:a16="http://schemas.microsoft.com/office/drawing/2014/main" id="{71AF7EE9-F3ED-44C5-8BBE-CC960E17D51D}"/>
              </a:ext>
            </a:extLst>
          </p:cNvPr>
          <p:cNvSpPr/>
          <p:nvPr/>
        </p:nvSpPr>
        <p:spPr>
          <a:xfrm>
            <a:off x="1563428" y="4734888"/>
            <a:ext cx="1646863" cy="1646863"/>
          </a:xfrm>
          <a:prstGeom prst="cube">
            <a:avLst/>
          </a:prstGeom>
          <a:noFill/>
          <a:ln w="28575">
            <a:solidFill>
              <a:schemeClr val="accent6"/>
            </a:solidFill>
          </a:ln>
          <a:effectLst>
            <a:outerShdw blurRad="25400" dist="38100" dir="2400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a:latin typeface="Arial" panose="020B0604020202020204" pitchFamily="34" charset="0"/>
              <a:cs typeface="Arial" panose="020B0604020202020204" pitchFamily="34" charset="0"/>
            </a:endParaRPr>
          </a:p>
        </p:txBody>
      </p:sp>
      <p:sp>
        <p:nvSpPr>
          <p:cNvPr id="36" name="Cube 35">
            <a:extLst>
              <a:ext uri="{FF2B5EF4-FFF2-40B4-BE49-F238E27FC236}">
                <a16:creationId xmlns:a16="http://schemas.microsoft.com/office/drawing/2014/main" id="{AB9EA515-2058-4080-837E-D458330465B8}"/>
              </a:ext>
            </a:extLst>
          </p:cNvPr>
          <p:cNvSpPr/>
          <p:nvPr/>
        </p:nvSpPr>
        <p:spPr>
          <a:xfrm>
            <a:off x="1563428" y="3240837"/>
            <a:ext cx="1646863" cy="1646863"/>
          </a:xfrm>
          <a:prstGeom prst="cube">
            <a:avLst/>
          </a:prstGeom>
          <a:noFill/>
          <a:ln w="28575">
            <a:solidFill>
              <a:schemeClr val="accent5"/>
            </a:solidFill>
          </a:ln>
          <a:effectLst>
            <a:outerShdw blurRad="25400" dist="38100" dir="2400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a:latin typeface="Arial" panose="020B0604020202020204" pitchFamily="34" charset="0"/>
              <a:cs typeface="Arial" panose="020B0604020202020204" pitchFamily="34" charset="0"/>
            </a:endParaRPr>
          </a:p>
        </p:txBody>
      </p:sp>
      <p:sp>
        <p:nvSpPr>
          <p:cNvPr id="37" name="Cube 36">
            <a:extLst>
              <a:ext uri="{FF2B5EF4-FFF2-40B4-BE49-F238E27FC236}">
                <a16:creationId xmlns:a16="http://schemas.microsoft.com/office/drawing/2014/main" id="{B69F083B-18E7-4216-8DF8-09A75A3D7DBD}"/>
              </a:ext>
            </a:extLst>
          </p:cNvPr>
          <p:cNvSpPr/>
          <p:nvPr/>
        </p:nvSpPr>
        <p:spPr>
          <a:xfrm>
            <a:off x="1570335" y="1736329"/>
            <a:ext cx="1646863" cy="1646863"/>
          </a:xfrm>
          <a:prstGeom prst="cube">
            <a:avLst/>
          </a:prstGeom>
          <a:noFill/>
          <a:ln w="28575">
            <a:solidFill>
              <a:schemeClr val="accent3"/>
            </a:solidFill>
          </a:ln>
          <a:effectLst>
            <a:outerShdw blurRad="25400" dist="38100" dir="2400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a:latin typeface="Arial" panose="020B0604020202020204" pitchFamily="34" charset="0"/>
              <a:cs typeface="Arial" panose="020B0604020202020204" pitchFamily="34" charset="0"/>
            </a:endParaRPr>
          </a:p>
        </p:txBody>
      </p:sp>
      <p:sp>
        <p:nvSpPr>
          <p:cNvPr id="38" name="Snip Single Corner Rectangle 10">
            <a:extLst>
              <a:ext uri="{FF2B5EF4-FFF2-40B4-BE49-F238E27FC236}">
                <a16:creationId xmlns:a16="http://schemas.microsoft.com/office/drawing/2014/main" id="{09AE46E3-699E-4EF6-AE3A-78A8F7F1D57B}"/>
              </a:ext>
            </a:extLst>
          </p:cNvPr>
          <p:cNvSpPr/>
          <p:nvPr/>
        </p:nvSpPr>
        <p:spPr>
          <a:xfrm>
            <a:off x="3248275" y="1792894"/>
            <a:ext cx="2775936" cy="1121609"/>
          </a:xfrm>
          <a:prstGeom prst="snip1Rect">
            <a:avLst>
              <a:gd name="adj" fmla="val 36070"/>
            </a:avLst>
          </a:prstGeom>
          <a:solidFill>
            <a:schemeClr val="accent3"/>
          </a:solidFill>
          <a:ln>
            <a:noFill/>
          </a:ln>
          <a:effectLst>
            <a:outerShdw blurRad="25400" dist="38100" dir="2400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a:latin typeface="Arial" panose="020B0604020202020204" pitchFamily="34" charset="0"/>
              <a:cs typeface="Arial" panose="020B0604020202020204" pitchFamily="34" charset="0"/>
            </a:endParaRPr>
          </a:p>
        </p:txBody>
      </p:sp>
      <p:sp>
        <p:nvSpPr>
          <p:cNvPr id="39" name="Snip Single Corner Rectangle 11">
            <a:extLst>
              <a:ext uri="{FF2B5EF4-FFF2-40B4-BE49-F238E27FC236}">
                <a16:creationId xmlns:a16="http://schemas.microsoft.com/office/drawing/2014/main" id="{B435ECDD-F492-4BA8-8455-5E3DBA4037E8}"/>
              </a:ext>
            </a:extLst>
          </p:cNvPr>
          <p:cNvSpPr/>
          <p:nvPr/>
        </p:nvSpPr>
        <p:spPr>
          <a:xfrm>
            <a:off x="3248275" y="3284209"/>
            <a:ext cx="2775936" cy="1121609"/>
          </a:xfrm>
          <a:prstGeom prst="snip1Rect">
            <a:avLst>
              <a:gd name="adj" fmla="val 36070"/>
            </a:avLst>
          </a:prstGeom>
          <a:solidFill>
            <a:schemeClr val="accent5"/>
          </a:solidFill>
          <a:ln>
            <a:noFill/>
          </a:ln>
          <a:effectLst>
            <a:outerShdw blurRad="25400" dist="38100" dir="2400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a:latin typeface="Arial" panose="020B0604020202020204" pitchFamily="34" charset="0"/>
              <a:cs typeface="Arial" panose="020B0604020202020204" pitchFamily="34" charset="0"/>
            </a:endParaRPr>
          </a:p>
        </p:txBody>
      </p:sp>
      <p:sp>
        <p:nvSpPr>
          <p:cNvPr id="40" name="Snip Single Corner Rectangle 12">
            <a:extLst>
              <a:ext uri="{FF2B5EF4-FFF2-40B4-BE49-F238E27FC236}">
                <a16:creationId xmlns:a16="http://schemas.microsoft.com/office/drawing/2014/main" id="{108E1A84-6CF7-4EFA-8FD0-142658C37288}"/>
              </a:ext>
            </a:extLst>
          </p:cNvPr>
          <p:cNvSpPr/>
          <p:nvPr/>
        </p:nvSpPr>
        <p:spPr>
          <a:xfrm>
            <a:off x="3248275" y="4775525"/>
            <a:ext cx="2775936" cy="1121609"/>
          </a:xfrm>
          <a:prstGeom prst="snip1Rect">
            <a:avLst>
              <a:gd name="adj" fmla="val 36070"/>
            </a:avLst>
          </a:prstGeom>
          <a:solidFill>
            <a:schemeClr val="accent6"/>
          </a:solidFill>
          <a:ln>
            <a:noFill/>
          </a:ln>
          <a:effectLst>
            <a:outerShdw blurRad="25400" dist="38100" dir="2400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a:latin typeface="Arial" panose="020B0604020202020204" pitchFamily="34" charset="0"/>
              <a:cs typeface="Arial" panose="020B0604020202020204" pitchFamily="34" charset="0"/>
            </a:endParaRPr>
          </a:p>
        </p:txBody>
      </p:sp>
      <p:sp>
        <p:nvSpPr>
          <p:cNvPr id="41" name="Cube 40">
            <a:extLst>
              <a:ext uri="{FF2B5EF4-FFF2-40B4-BE49-F238E27FC236}">
                <a16:creationId xmlns:a16="http://schemas.microsoft.com/office/drawing/2014/main" id="{797CF44A-59AC-486D-BF1F-131D9EA5E2CC}"/>
              </a:ext>
            </a:extLst>
          </p:cNvPr>
          <p:cNvSpPr/>
          <p:nvPr/>
        </p:nvSpPr>
        <p:spPr>
          <a:xfrm>
            <a:off x="6167793" y="4734888"/>
            <a:ext cx="1646863" cy="1646863"/>
          </a:xfrm>
          <a:prstGeom prst="cube">
            <a:avLst/>
          </a:prstGeom>
          <a:noFill/>
          <a:ln w="28575">
            <a:solidFill>
              <a:schemeClr val="accent4"/>
            </a:solidFill>
          </a:ln>
          <a:effectLst>
            <a:outerShdw blurRad="25400" dist="38100" dir="2400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a:latin typeface="Arial" panose="020B0604020202020204" pitchFamily="34" charset="0"/>
              <a:cs typeface="Arial" panose="020B0604020202020204" pitchFamily="34" charset="0"/>
            </a:endParaRPr>
          </a:p>
        </p:txBody>
      </p:sp>
      <p:sp>
        <p:nvSpPr>
          <p:cNvPr id="42" name="Cube 41">
            <a:extLst>
              <a:ext uri="{FF2B5EF4-FFF2-40B4-BE49-F238E27FC236}">
                <a16:creationId xmlns:a16="http://schemas.microsoft.com/office/drawing/2014/main" id="{CC776651-C4EE-42D9-92EA-A14B115A1E1B}"/>
              </a:ext>
            </a:extLst>
          </p:cNvPr>
          <p:cNvSpPr/>
          <p:nvPr/>
        </p:nvSpPr>
        <p:spPr>
          <a:xfrm>
            <a:off x="6167793" y="3240837"/>
            <a:ext cx="1646863" cy="1646863"/>
          </a:xfrm>
          <a:prstGeom prst="cube">
            <a:avLst/>
          </a:prstGeom>
          <a:noFill/>
          <a:ln w="28575">
            <a:solidFill>
              <a:schemeClr val="accent2"/>
            </a:solidFill>
          </a:ln>
          <a:effectLst>
            <a:outerShdw blurRad="25400" dist="38100" dir="2400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a:latin typeface="Arial" panose="020B0604020202020204" pitchFamily="34" charset="0"/>
              <a:cs typeface="Arial" panose="020B0604020202020204" pitchFamily="34" charset="0"/>
            </a:endParaRPr>
          </a:p>
        </p:txBody>
      </p:sp>
      <p:sp>
        <p:nvSpPr>
          <p:cNvPr id="50" name="Cube 49">
            <a:extLst>
              <a:ext uri="{FF2B5EF4-FFF2-40B4-BE49-F238E27FC236}">
                <a16:creationId xmlns:a16="http://schemas.microsoft.com/office/drawing/2014/main" id="{4B83C877-7FF5-4384-8F55-E70A2B26D054}"/>
              </a:ext>
            </a:extLst>
          </p:cNvPr>
          <p:cNvSpPr/>
          <p:nvPr/>
        </p:nvSpPr>
        <p:spPr>
          <a:xfrm>
            <a:off x="6174700" y="1736329"/>
            <a:ext cx="1646863" cy="1646863"/>
          </a:xfrm>
          <a:prstGeom prst="cube">
            <a:avLst/>
          </a:prstGeom>
          <a:noFill/>
          <a:ln w="28575">
            <a:solidFill>
              <a:schemeClr val="accent1"/>
            </a:solidFill>
          </a:ln>
          <a:effectLst>
            <a:outerShdw blurRad="25400" dist="38100" dir="2400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a:latin typeface="Arial" panose="020B0604020202020204" pitchFamily="34" charset="0"/>
              <a:cs typeface="Arial" panose="020B0604020202020204" pitchFamily="34" charset="0"/>
            </a:endParaRPr>
          </a:p>
        </p:txBody>
      </p:sp>
      <p:sp>
        <p:nvSpPr>
          <p:cNvPr id="51" name="Snip Single Corner Rectangle 16">
            <a:extLst>
              <a:ext uri="{FF2B5EF4-FFF2-40B4-BE49-F238E27FC236}">
                <a16:creationId xmlns:a16="http://schemas.microsoft.com/office/drawing/2014/main" id="{00089607-D8B1-4620-B764-0A8488FAB37C}"/>
              </a:ext>
            </a:extLst>
          </p:cNvPr>
          <p:cNvSpPr/>
          <p:nvPr/>
        </p:nvSpPr>
        <p:spPr>
          <a:xfrm>
            <a:off x="7852638" y="1792894"/>
            <a:ext cx="2775936" cy="1121609"/>
          </a:xfrm>
          <a:prstGeom prst="snip1Rect">
            <a:avLst>
              <a:gd name="adj" fmla="val 36070"/>
            </a:avLst>
          </a:prstGeom>
          <a:solidFill>
            <a:schemeClr val="accent1"/>
          </a:solidFill>
          <a:ln>
            <a:noFill/>
          </a:ln>
          <a:effectLst>
            <a:outerShdw blurRad="25400" dist="38100" dir="2400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a:latin typeface="Arial" panose="020B0604020202020204" pitchFamily="34" charset="0"/>
              <a:cs typeface="Arial" panose="020B0604020202020204" pitchFamily="34" charset="0"/>
            </a:endParaRPr>
          </a:p>
        </p:txBody>
      </p:sp>
      <p:sp>
        <p:nvSpPr>
          <p:cNvPr id="54" name="Snip Single Corner Rectangle 17">
            <a:extLst>
              <a:ext uri="{FF2B5EF4-FFF2-40B4-BE49-F238E27FC236}">
                <a16:creationId xmlns:a16="http://schemas.microsoft.com/office/drawing/2014/main" id="{19FC59B7-6E32-474F-BCF6-DCCA7093D6C2}"/>
              </a:ext>
            </a:extLst>
          </p:cNvPr>
          <p:cNvSpPr/>
          <p:nvPr/>
        </p:nvSpPr>
        <p:spPr>
          <a:xfrm>
            <a:off x="7852638" y="3284209"/>
            <a:ext cx="2775936" cy="1121609"/>
          </a:xfrm>
          <a:prstGeom prst="snip1Rect">
            <a:avLst>
              <a:gd name="adj" fmla="val 36070"/>
            </a:avLst>
          </a:prstGeom>
          <a:solidFill>
            <a:schemeClr val="accent2"/>
          </a:solidFill>
          <a:ln>
            <a:noFill/>
          </a:ln>
          <a:effectLst>
            <a:outerShdw blurRad="25400" dist="38100" dir="2400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a:latin typeface="Arial" panose="020B0604020202020204" pitchFamily="34" charset="0"/>
              <a:cs typeface="Arial" panose="020B0604020202020204" pitchFamily="34" charset="0"/>
            </a:endParaRPr>
          </a:p>
        </p:txBody>
      </p:sp>
      <p:sp>
        <p:nvSpPr>
          <p:cNvPr id="58" name="Snip Single Corner Rectangle 18">
            <a:extLst>
              <a:ext uri="{FF2B5EF4-FFF2-40B4-BE49-F238E27FC236}">
                <a16:creationId xmlns:a16="http://schemas.microsoft.com/office/drawing/2014/main" id="{524B095B-605B-45D0-BD79-0EEDD137963F}"/>
              </a:ext>
            </a:extLst>
          </p:cNvPr>
          <p:cNvSpPr/>
          <p:nvPr/>
        </p:nvSpPr>
        <p:spPr>
          <a:xfrm>
            <a:off x="7852638" y="4775525"/>
            <a:ext cx="2775936" cy="1121609"/>
          </a:xfrm>
          <a:prstGeom prst="snip1Rect">
            <a:avLst>
              <a:gd name="adj" fmla="val 36070"/>
            </a:avLst>
          </a:prstGeom>
          <a:solidFill>
            <a:schemeClr val="accent4"/>
          </a:solidFill>
          <a:ln>
            <a:noFill/>
          </a:ln>
          <a:effectLst>
            <a:outerShdw blurRad="25400" dist="38100" dir="2400000" algn="ctr"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8EF0D68E-48A7-4265-91EA-2BF15BD53D71}"/>
              </a:ext>
            </a:extLst>
          </p:cNvPr>
          <p:cNvSpPr/>
          <p:nvPr/>
        </p:nvSpPr>
        <p:spPr>
          <a:xfrm>
            <a:off x="400350" y="251283"/>
            <a:ext cx="2375971" cy="523220"/>
          </a:xfrm>
          <a:prstGeom prst="rect">
            <a:avLst/>
          </a:prstGeom>
        </p:spPr>
        <p:txBody>
          <a:bodyPr wrap="none">
            <a:spAutoFit/>
          </a:bodyPr>
          <a:lstStyle/>
          <a:p>
            <a:r>
              <a:rPr lang="en-IN" sz="2800" b="1" dirty="0">
                <a:solidFill>
                  <a:schemeClr val="tx1">
                    <a:lumMod val="95000"/>
                    <a:lumOff val="5000"/>
                  </a:schemeClr>
                </a:solidFill>
                <a:latin typeface="Arial" panose="020B0604020202020204" pitchFamily="34" charset="0"/>
                <a:cs typeface="Arial" panose="020B0604020202020204" pitchFamily="34" charset="0"/>
              </a:rPr>
              <a:t>CRM </a:t>
            </a:r>
            <a:r>
              <a:rPr lang="en-IN" sz="1600" dirty="0">
                <a:solidFill>
                  <a:schemeClr val="tx1">
                    <a:lumMod val="95000"/>
                    <a:lumOff val="5000"/>
                  </a:schemeClr>
                </a:solidFill>
                <a:latin typeface="Arial" panose="020B0604020202020204" pitchFamily="34" charset="0"/>
                <a:cs typeface="Arial" panose="020B0604020202020204" pitchFamily="34" charset="0"/>
              </a:rPr>
              <a:t>Six elements</a:t>
            </a:r>
            <a:r>
              <a:rPr lang="en-IN" sz="2800" dirty="0">
                <a:solidFill>
                  <a:schemeClr val="tx1">
                    <a:lumMod val="95000"/>
                    <a:lumOff val="5000"/>
                  </a:schemeClr>
                </a:solidFill>
                <a:latin typeface="Arial" panose="020B0604020202020204" pitchFamily="34" charset="0"/>
                <a:cs typeface="Arial" panose="020B0604020202020204" pitchFamily="34" charset="0"/>
              </a:rPr>
              <a:t> </a:t>
            </a:r>
            <a:endParaRPr lang="en-IN" sz="2800" dirty="0">
              <a:latin typeface="Arial" panose="020B0604020202020204" pitchFamily="34" charset="0"/>
              <a:cs typeface="Arial" panose="020B0604020202020204" pitchFamily="34" charset="0"/>
            </a:endParaRPr>
          </a:p>
        </p:txBody>
      </p:sp>
      <p:cxnSp>
        <p:nvCxnSpPr>
          <p:cNvPr id="13" name="Straight Connector 12">
            <a:extLst>
              <a:ext uri="{FF2B5EF4-FFF2-40B4-BE49-F238E27FC236}">
                <a16:creationId xmlns:a16="http://schemas.microsoft.com/office/drawing/2014/main" id="{1CCCD488-BBE4-4A25-BDEB-EE34AAF21698}"/>
              </a:ext>
            </a:extLst>
          </p:cNvPr>
          <p:cNvCxnSpPr>
            <a:cxnSpLocks/>
          </p:cNvCxnSpPr>
          <p:nvPr/>
        </p:nvCxnSpPr>
        <p:spPr>
          <a:xfrm>
            <a:off x="527234" y="748906"/>
            <a:ext cx="272104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479CEA92-3CC3-46B3-A14C-DD8439D02083}"/>
              </a:ext>
            </a:extLst>
          </p:cNvPr>
          <p:cNvSpPr/>
          <p:nvPr/>
        </p:nvSpPr>
        <p:spPr>
          <a:xfrm>
            <a:off x="7852638" y="4887700"/>
            <a:ext cx="2620239" cy="584775"/>
          </a:xfrm>
          <a:prstGeom prst="rect">
            <a:avLst/>
          </a:prstGeom>
        </p:spPr>
        <p:txBody>
          <a:bodyPr wrap="square">
            <a:spAutoFit/>
          </a:bodyPr>
          <a:lstStyle/>
          <a:p>
            <a:r>
              <a:rPr lang="en-US" sz="1600" dirty="0">
                <a:latin typeface="Arial" panose="020B0604020202020204" pitchFamily="34" charset="0"/>
                <a:cs typeface="Arial" panose="020B0604020202020204" pitchFamily="34" charset="0"/>
              </a:rPr>
              <a:t>Maintaining CRM through</a:t>
            </a:r>
          </a:p>
          <a:p>
            <a:r>
              <a:rPr lang="en-US" sz="1600" dirty="0">
                <a:latin typeface="Arial" panose="020B0604020202020204" pitchFamily="34" charset="0"/>
                <a:cs typeface="Arial" panose="020B0604020202020204" pitchFamily="34" charset="0"/>
              </a:rPr>
              <a:t>Specific Strategies </a:t>
            </a:r>
            <a:endParaRPr lang="en-IN" sz="1600" dirty="0">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B431B458-591E-4882-BB61-85692A915833}"/>
              </a:ext>
            </a:extLst>
          </p:cNvPr>
          <p:cNvSpPr/>
          <p:nvPr/>
        </p:nvSpPr>
        <p:spPr>
          <a:xfrm>
            <a:off x="3306124" y="1913198"/>
            <a:ext cx="2167453" cy="338554"/>
          </a:xfrm>
          <a:prstGeom prst="rect">
            <a:avLst/>
          </a:prstGeom>
        </p:spPr>
        <p:txBody>
          <a:bodyPr wrap="none">
            <a:spAutoFit/>
          </a:bodyPr>
          <a:lstStyle/>
          <a:p>
            <a:r>
              <a:rPr lang="en-US" sz="1600" dirty="0">
                <a:latin typeface="Arial" panose="020B0604020202020204" pitchFamily="34" charset="0"/>
                <a:cs typeface="Arial" panose="020B0604020202020204" pitchFamily="34" charset="0"/>
              </a:rPr>
              <a:t>Customer Acquisition </a:t>
            </a:r>
            <a:endParaRPr lang="en-IN" sz="1600" dirty="0">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DBDA2A45-976E-4382-BCE7-5ECC07DDC9E2}"/>
              </a:ext>
            </a:extLst>
          </p:cNvPr>
          <p:cNvSpPr/>
          <p:nvPr/>
        </p:nvSpPr>
        <p:spPr>
          <a:xfrm>
            <a:off x="3255180" y="3383192"/>
            <a:ext cx="2191626" cy="338554"/>
          </a:xfrm>
          <a:prstGeom prst="rect">
            <a:avLst/>
          </a:prstGeom>
        </p:spPr>
        <p:txBody>
          <a:bodyPr wrap="none">
            <a:spAutoFit/>
          </a:bodyPr>
          <a:lstStyle/>
          <a:p>
            <a:r>
              <a:rPr lang="en-US" sz="1600" dirty="0">
                <a:latin typeface="Arial" panose="020B0604020202020204" pitchFamily="34" charset="0"/>
                <a:cs typeface="Arial" panose="020B0604020202020204" pitchFamily="34" charset="0"/>
              </a:rPr>
              <a:t>Customer Satisfaction</a:t>
            </a:r>
            <a:endParaRPr lang="en-IN" sz="1600" dirty="0">
              <a:latin typeface="Arial" panose="020B0604020202020204" pitchFamily="34" charset="0"/>
              <a:cs typeface="Arial" panose="020B0604020202020204" pitchFamily="34" charset="0"/>
            </a:endParaRPr>
          </a:p>
        </p:txBody>
      </p:sp>
      <p:sp>
        <p:nvSpPr>
          <p:cNvPr id="20" name="Rectangle 19">
            <a:extLst>
              <a:ext uri="{FF2B5EF4-FFF2-40B4-BE49-F238E27FC236}">
                <a16:creationId xmlns:a16="http://schemas.microsoft.com/office/drawing/2014/main" id="{CBDB1630-DEF4-4423-911F-3A600D6D20B5}"/>
              </a:ext>
            </a:extLst>
          </p:cNvPr>
          <p:cNvSpPr/>
          <p:nvPr/>
        </p:nvSpPr>
        <p:spPr>
          <a:xfrm>
            <a:off x="3255180" y="4887700"/>
            <a:ext cx="1781257" cy="338554"/>
          </a:xfrm>
          <a:prstGeom prst="rect">
            <a:avLst/>
          </a:prstGeom>
        </p:spPr>
        <p:txBody>
          <a:bodyPr wrap="none">
            <a:spAutoFit/>
          </a:bodyPr>
          <a:lstStyle/>
          <a:p>
            <a:r>
              <a:rPr lang="en-US" sz="1600" dirty="0">
                <a:latin typeface="Arial" panose="020B0604020202020204" pitchFamily="34" charset="0"/>
                <a:cs typeface="Arial" panose="020B0604020202020204" pitchFamily="34" charset="0"/>
              </a:rPr>
              <a:t>Customer Loyalty</a:t>
            </a:r>
            <a:endParaRPr lang="en-IN" sz="1600" dirty="0">
              <a:latin typeface="Arial" panose="020B0604020202020204" pitchFamily="34" charset="0"/>
              <a:cs typeface="Arial" panose="020B0604020202020204" pitchFamily="34" charset="0"/>
            </a:endParaRPr>
          </a:p>
        </p:txBody>
      </p:sp>
      <p:sp>
        <p:nvSpPr>
          <p:cNvPr id="32" name="Rectangle 31">
            <a:extLst>
              <a:ext uri="{FF2B5EF4-FFF2-40B4-BE49-F238E27FC236}">
                <a16:creationId xmlns:a16="http://schemas.microsoft.com/office/drawing/2014/main" id="{2C9CBAF0-A13C-4F82-83FE-6A70B3A921AF}"/>
              </a:ext>
            </a:extLst>
          </p:cNvPr>
          <p:cNvSpPr/>
          <p:nvPr/>
        </p:nvSpPr>
        <p:spPr>
          <a:xfrm>
            <a:off x="7828470" y="1913198"/>
            <a:ext cx="2509020" cy="584775"/>
          </a:xfrm>
          <a:prstGeom prst="rect">
            <a:avLst/>
          </a:prstGeom>
        </p:spPr>
        <p:txBody>
          <a:bodyPr wrap="none">
            <a:spAutoFit/>
          </a:bodyPr>
          <a:lstStyle/>
          <a:p>
            <a:r>
              <a:rPr lang="en-US" sz="1600" dirty="0">
                <a:latin typeface="Arial" panose="020B0604020202020204" pitchFamily="34" charset="0"/>
                <a:cs typeface="Arial" panose="020B0604020202020204" pitchFamily="34" charset="0"/>
              </a:rPr>
              <a:t>Maintaining CRM through</a:t>
            </a:r>
          </a:p>
          <a:p>
            <a:r>
              <a:rPr lang="en-US" sz="1600" dirty="0">
                <a:latin typeface="Arial" panose="020B0604020202020204" pitchFamily="34" charset="0"/>
                <a:cs typeface="Arial" panose="020B0604020202020204" pitchFamily="34" charset="0"/>
              </a:rPr>
              <a:t>General Policies</a:t>
            </a:r>
            <a:endParaRPr lang="en-IN" sz="1600" dirty="0">
              <a:latin typeface="Arial" panose="020B0604020202020204" pitchFamily="34" charset="0"/>
              <a:cs typeface="Arial" panose="020B0604020202020204" pitchFamily="34" charset="0"/>
            </a:endParaRPr>
          </a:p>
        </p:txBody>
      </p:sp>
      <p:sp>
        <p:nvSpPr>
          <p:cNvPr id="33" name="Rectangle 32">
            <a:extLst>
              <a:ext uri="{FF2B5EF4-FFF2-40B4-BE49-F238E27FC236}">
                <a16:creationId xmlns:a16="http://schemas.microsoft.com/office/drawing/2014/main" id="{6B64F954-CA00-466B-9016-5D27F6F12234}"/>
              </a:ext>
            </a:extLst>
          </p:cNvPr>
          <p:cNvSpPr/>
          <p:nvPr/>
        </p:nvSpPr>
        <p:spPr>
          <a:xfrm>
            <a:off x="7859545" y="3380436"/>
            <a:ext cx="2340705" cy="338554"/>
          </a:xfrm>
          <a:prstGeom prst="rect">
            <a:avLst/>
          </a:prstGeom>
        </p:spPr>
        <p:txBody>
          <a:bodyPr wrap="none">
            <a:spAutoFit/>
          </a:bodyPr>
          <a:lstStyle/>
          <a:p>
            <a:r>
              <a:rPr lang="en-US" sz="1600" dirty="0">
                <a:latin typeface="Arial" panose="020B0604020202020204" pitchFamily="34" charset="0"/>
                <a:cs typeface="Arial" panose="020B0604020202020204" pitchFamily="34" charset="0"/>
              </a:rPr>
              <a:t>Implementation of CRM</a:t>
            </a:r>
            <a:endParaRPr lang="en-IN" sz="1600" dirty="0">
              <a:latin typeface="Arial" panose="020B0604020202020204" pitchFamily="34" charset="0"/>
              <a:cs typeface="Arial" panose="020B0604020202020204" pitchFamily="34" charset="0"/>
            </a:endParaRPr>
          </a:p>
        </p:txBody>
      </p:sp>
      <p:sp>
        <p:nvSpPr>
          <p:cNvPr id="34" name="Rectangle 33">
            <a:extLst>
              <a:ext uri="{FF2B5EF4-FFF2-40B4-BE49-F238E27FC236}">
                <a16:creationId xmlns:a16="http://schemas.microsoft.com/office/drawing/2014/main" id="{CB6861E2-1F41-46C6-8207-FA533F546212}"/>
              </a:ext>
            </a:extLst>
          </p:cNvPr>
          <p:cNvSpPr/>
          <p:nvPr/>
        </p:nvSpPr>
        <p:spPr>
          <a:xfrm>
            <a:off x="3306124" y="2220974"/>
            <a:ext cx="2543522" cy="553998"/>
          </a:xfrm>
          <a:prstGeom prst="rect">
            <a:avLst/>
          </a:prstGeom>
        </p:spPr>
        <p:txBody>
          <a:bodyPr wrap="square">
            <a:spAutoFit/>
          </a:bodyPr>
          <a:lstStyle/>
          <a:p>
            <a:r>
              <a:rPr lang="en-US" sz="1000" dirty="0">
                <a:latin typeface="Arial" panose="020B0604020202020204" pitchFamily="34" charset="0"/>
                <a:cs typeface="Arial" panose="020B0604020202020204" pitchFamily="34" charset="0"/>
              </a:rPr>
              <a:t>Customer acquisition and retention can be practiced by the firms in a well-established manner than ever before.</a:t>
            </a:r>
            <a:endParaRPr lang="en-IN" sz="1000" dirty="0">
              <a:latin typeface="Arial" panose="020B0604020202020204" pitchFamily="34" charset="0"/>
              <a:cs typeface="Arial" panose="020B0604020202020204" pitchFamily="34" charset="0"/>
            </a:endParaRPr>
          </a:p>
        </p:txBody>
      </p:sp>
      <p:sp>
        <p:nvSpPr>
          <p:cNvPr id="60" name="Rectangle 59">
            <a:extLst>
              <a:ext uri="{FF2B5EF4-FFF2-40B4-BE49-F238E27FC236}">
                <a16:creationId xmlns:a16="http://schemas.microsoft.com/office/drawing/2014/main" id="{A8A683A0-3DC8-4EA8-A264-5D9CA086BF4E}"/>
              </a:ext>
            </a:extLst>
          </p:cNvPr>
          <p:cNvSpPr/>
          <p:nvPr/>
        </p:nvSpPr>
        <p:spPr>
          <a:xfrm>
            <a:off x="3306124" y="3657609"/>
            <a:ext cx="2284264" cy="707886"/>
          </a:xfrm>
          <a:prstGeom prst="rect">
            <a:avLst/>
          </a:prstGeom>
        </p:spPr>
        <p:txBody>
          <a:bodyPr wrap="square">
            <a:spAutoFit/>
          </a:bodyPr>
          <a:lstStyle/>
          <a:p>
            <a:r>
              <a:rPr lang="en-US" sz="1000" dirty="0">
                <a:latin typeface="Arial" panose="020B0604020202020204" pitchFamily="34" charset="0"/>
                <a:cs typeface="Arial" panose="020B0604020202020204" pitchFamily="34" charset="0"/>
              </a:rPr>
              <a:t>The banks should concentrate highly on the valid elements of their CRM strategy for generating customer satisfaction and customer loyalty</a:t>
            </a:r>
            <a:endParaRPr lang="en-IN" sz="1000" dirty="0">
              <a:latin typeface="Arial" panose="020B0604020202020204" pitchFamily="34" charset="0"/>
              <a:cs typeface="Arial" panose="020B0604020202020204" pitchFamily="34" charset="0"/>
            </a:endParaRPr>
          </a:p>
        </p:txBody>
      </p:sp>
      <p:sp>
        <p:nvSpPr>
          <p:cNvPr id="61" name="Rectangle 60">
            <a:extLst>
              <a:ext uri="{FF2B5EF4-FFF2-40B4-BE49-F238E27FC236}">
                <a16:creationId xmlns:a16="http://schemas.microsoft.com/office/drawing/2014/main" id="{2129998E-288A-4DE2-83EC-2EAC8C2DC932}"/>
              </a:ext>
            </a:extLst>
          </p:cNvPr>
          <p:cNvSpPr/>
          <p:nvPr/>
        </p:nvSpPr>
        <p:spPr>
          <a:xfrm>
            <a:off x="3291908" y="5226254"/>
            <a:ext cx="2571954" cy="400110"/>
          </a:xfrm>
          <a:prstGeom prst="rect">
            <a:avLst/>
          </a:prstGeom>
        </p:spPr>
        <p:txBody>
          <a:bodyPr wrap="square">
            <a:spAutoFit/>
          </a:bodyPr>
          <a:lstStyle/>
          <a:p>
            <a:r>
              <a:rPr lang="en-US" sz="1000" dirty="0">
                <a:latin typeface="Arial" panose="020B0604020202020204" pitchFamily="34" charset="0"/>
                <a:cs typeface="Arial" panose="020B0604020202020204" pitchFamily="34" charset="0"/>
              </a:rPr>
              <a:t>Loyalty is considered to be the ultimatum as far as CRM is concerned.</a:t>
            </a:r>
            <a:endParaRPr lang="en-IN" sz="1000" dirty="0">
              <a:latin typeface="Arial" panose="020B0604020202020204" pitchFamily="34" charset="0"/>
              <a:cs typeface="Arial" panose="020B0604020202020204" pitchFamily="34" charset="0"/>
            </a:endParaRPr>
          </a:p>
        </p:txBody>
      </p:sp>
      <p:sp>
        <p:nvSpPr>
          <p:cNvPr id="62" name="Rectangle 61">
            <a:extLst>
              <a:ext uri="{FF2B5EF4-FFF2-40B4-BE49-F238E27FC236}">
                <a16:creationId xmlns:a16="http://schemas.microsoft.com/office/drawing/2014/main" id="{3C0508A3-B499-4BE0-B38F-42E93E60818C}"/>
              </a:ext>
            </a:extLst>
          </p:cNvPr>
          <p:cNvSpPr/>
          <p:nvPr/>
        </p:nvSpPr>
        <p:spPr>
          <a:xfrm>
            <a:off x="7828470" y="2465711"/>
            <a:ext cx="2599329" cy="400110"/>
          </a:xfrm>
          <a:prstGeom prst="rect">
            <a:avLst/>
          </a:prstGeom>
        </p:spPr>
        <p:txBody>
          <a:bodyPr wrap="square">
            <a:spAutoFit/>
          </a:bodyPr>
          <a:lstStyle/>
          <a:p>
            <a:r>
              <a:rPr lang="en-US" sz="1000" dirty="0">
                <a:latin typeface="Arial" panose="020B0604020202020204" pitchFamily="34" charset="0"/>
                <a:cs typeface="Arial" panose="020B0604020202020204" pitchFamily="34" charset="0"/>
              </a:rPr>
              <a:t>CRM through General Policies it is found that the bank employees posses</a:t>
            </a:r>
            <a:endParaRPr lang="en-IN" sz="1000" dirty="0">
              <a:latin typeface="Arial" panose="020B0604020202020204" pitchFamily="34" charset="0"/>
              <a:cs typeface="Arial" panose="020B0604020202020204" pitchFamily="34" charset="0"/>
            </a:endParaRPr>
          </a:p>
        </p:txBody>
      </p:sp>
      <p:sp>
        <p:nvSpPr>
          <p:cNvPr id="64" name="Rectangle 63">
            <a:extLst>
              <a:ext uri="{FF2B5EF4-FFF2-40B4-BE49-F238E27FC236}">
                <a16:creationId xmlns:a16="http://schemas.microsoft.com/office/drawing/2014/main" id="{4462E0B3-939A-4162-8D04-5316C6329B4E}"/>
              </a:ext>
            </a:extLst>
          </p:cNvPr>
          <p:cNvSpPr/>
          <p:nvPr/>
        </p:nvSpPr>
        <p:spPr>
          <a:xfrm>
            <a:off x="7885779" y="3718990"/>
            <a:ext cx="2394402" cy="553998"/>
          </a:xfrm>
          <a:prstGeom prst="rect">
            <a:avLst/>
          </a:prstGeom>
        </p:spPr>
        <p:txBody>
          <a:bodyPr wrap="square">
            <a:spAutoFit/>
          </a:bodyPr>
          <a:lstStyle/>
          <a:p>
            <a:r>
              <a:rPr lang="en-US" sz="1000" dirty="0">
                <a:latin typeface="Arial" panose="020B0604020202020204" pitchFamily="34" charset="0"/>
                <a:cs typeface="Arial" panose="020B0604020202020204" pitchFamily="34" charset="0"/>
              </a:rPr>
              <a:t>Implementation of CRM poses a greater challenge to the banks after acquiring the customers.</a:t>
            </a:r>
            <a:endParaRPr lang="en-IN" sz="1000" dirty="0">
              <a:latin typeface="Arial" panose="020B0604020202020204" pitchFamily="34" charset="0"/>
              <a:cs typeface="Arial" panose="020B0604020202020204" pitchFamily="34" charset="0"/>
            </a:endParaRPr>
          </a:p>
        </p:txBody>
      </p:sp>
      <p:sp>
        <p:nvSpPr>
          <p:cNvPr id="65" name="Rectangle 64">
            <a:extLst>
              <a:ext uri="{FF2B5EF4-FFF2-40B4-BE49-F238E27FC236}">
                <a16:creationId xmlns:a16="http://schemas.microsoft.com/office/drawing/2014/main" id="{A76087E7-3BDA-4C05-A08C-EABAC06C52D9}"/>
              </a:ext>
            </a:extLst>
          </p:cNvPr>
          <p:cNvSpPr/>
          <p:nvPr/>
        </p:nvSpPr>
        <p:spPr>
          <a:xfrm>
            <a:off x="7828470" y="5442072"/>
            <a:ext cx="2599329" cy="400110"/>
          </a:xfrm>
          <a:prstGeom prst="rect">
            <a:avLst/>
          </a:prstGeom>
        </p:spPr>
        <p:txBody>
          <a:bodyPr wrap="square">
            <a:spAutoFit/>
          </a:bodyPr>
          <a:lstStyle/>
          <a:p>
            <a:r>
              <a:rPr lang="en-US" sz="1000" dirty="0">
                <a:latin typeface="Arial" panose="020B0604020202020204" pitchFamily="34" charset="0"/>
                <a:cs typeface="Arial" panose="020B0604020202020204" pitchFamily="34" charset="0"/>
              </a:rPr>
              <a:t>CRM through General Policies it is found that the bank employees posses</a:t>
            </a:r>
            <a:endParaRPr lang="en-IN" sz="1000" dirty="0">
              <a:latin typeface="Arial" panose="020B0604020202020204" pitchFamily="34" charset="0"/>
              <a:cs typeface="Arial" panose="020B0604020202020204" pitchFamily="34" charset="0"/>
            </a:endParaRPr>
          </a:p>
        </p:txBody>
      </p:sp>
      <p:pic>
        <p:nvPicPr>
          <p:cNvPr id="67" name="Picture 66">
            <a:extLst>
              <a:ext uri="{FF2B5EF4-FFF2-40B4-BE49-F238E27FC236}">
                <a16:creationId xmlns:a16="http://schemas.microsoft.com/office/drawing/2014/main" id="{8E3F4AD9-E118-4EB2-9573-140C24D750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4510" y="2327872"/>
            <a:ext cx="745424" cy="745424"/>
          </a:xfrm>
          <a:prstGeom prst="rect">
            <a:avLst/>
          </a:prstGeom>
        </p:spPr>
      </p:pic>
      <p:pic>
        <p:nvPicPr>
          <p:cNvPr id="69" name="Picture 68">
            <a:extLst>
              <a:ext uri="{FF2B5EF4-FFF2-40B4-BE49-F238E27FC236}">
                <a16:creationId xmlns:a16="http://schemas.microsoft.com/office/drawing/2014/main" id="{DFE2DC6D-BCDB-4BE5-A80A-316B7BB641D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11819" y="3951827"/>
            <a:ext cx="642322" cy="642322"/>
          </a:xfrm>
          <a:prstGeom prst="rect">
            <a:avLst/>
          </a:prstGeom>
        </p:spPr>
      </p:pic>
      <p:pic>
        <p:nvPicPr>
          <p:cNvPr id="71" name="Picture 70">
            <a:extLst>
              <a:ext uri="{FF2B5EF4-FFF2-40B4-BE49-F238E27FC236}">
                <a16:creationId xmlns:a16="http://schemas.microsoft.com/office/drawing/2014/main" id="{D75A5E09-B301-4C0A-94B7-544DB95C044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08717" y="5442072"/>
            <a:ext cx="745424" cy="745424"/>
          </a:xfrm>
          <a:prstGeom prst="rect">
            <a:avLst/>
          </a:prstGeom>
        </p:spPr>
      </p:pic>
      <p:pic>
        <p:nvPicPr>
          <p:cNvPr id="72" name="Picture 71">
            <a:extLst>
              <a:ext uri="{FF2B5EF4-FFF2-40B4-BE49-F238E27FC236}">
                <a16:creationId xmlns:a16="http://schemas.microsoft.com/office/drawing/2014/main" id="{2369D086-63DB-4FD9-AFED-49309372F3B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95352" y="2432222"/>
            <a:ext cx="641074" cy="641074"/>
          </a:xfrm>
          <a:prstGeom prst="rect">
            <a:avLst/>
          </a:prstGeom>
        </p:spPr>
      </p:pic>
      <p:pic>
        <p:nvPicPr>
          <p:cNvPr id="74" name="Picture 73">
            <a:extLst>
              <a:ext uri="{FF2B5EF4-FFF2-40B4-BE49-F238E27FC236}">
                <a16:creationId xmlns:a16="http://schemas.microsoft.com/office/drawing/2014/main" id="{E58890FC-DDCD-48EA-B1FF-0A0814CB4E1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563077" y="3903401"/>
            <a:ext cx="573349" cy="573349"/>
          </a:xfrm>
          <a:prstGeom prst="rect">
            <a:avLst/>
          </a:prstGeom>
        </p:spPr>
      </p:pic>
      <p:pic>
        <p:nvPicPr>
          <p:cNvPr id="76" name="Picture 75">
            <a:extLst>
              <a:ext uri="{FF2B5EF4-FFF2-40B4-BE49-F238E27FC236}">
                <a16:creationId xmlns:a16="http://schemas.microsoft.com/office/drawing/2014/main" id="{59B31A61-77F7-48CB-A9FF-ED7B6C95AE9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485324" y="5511210"/>
            <a:ext cx="634472" cy="634472"/>
          </a:xfrm>
          <a:prstGeom prst="rect">
            <a:avLst/>
          </a:prstGeom>
        </p:spPr>
      </p:pic>
    </p:spTree>
    <p:extLst>
      <p:ext uri="{BB962C8B-B14F-4D97-AF65-F5344CB8AC3E}">
        <p14:creationId xmlns:p14="http://schemas.microsoft.com/office/powerpoint/2010/main" val="26587457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shot of a crm dashboard&#10;&#10;Description automatically generated">
            <a:extLst>
              <a:ext uri="{FF2B5EF4-FFF2-40B4-BE49-F238E27FC236}">
                <a16:creationId xmlns:a16="http://schemas.microsoft.com/office/drawing/2014/main" id="{03E9D63A-FD90-C754-8A41-E83752F7FD79}"/>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1687" r="15357" b="70001"/>
          <a:stretch/>
        </p:blipFill>
        <p:spPr>
          <a:xfrm>
            <a:off x="1148081" y="1229360"/>
            <a:ext cx="9631679" cy="1229360"/>
          </a:xfrm>
          <a:prstGeom prst="rect">
            <a:avLst/>
          </a:prstGeom>
        </p:spPr>
      </p:pic>
      <p:sp>
        <p:nvSpPr>
          <p:cNvPr id="2" name="Rectangle 1">
            <a:extLst>
              <a:ext uri="{FF2B5EF4-FFF2-40B4-BE49-F238E27FC236}">
                <a16:creationId xmlns:a16="http://schemas.microsoft.com/office/drawing/2014/main" id="{90913E4C-F72A-CAF5-82E7-0FB19EC76201}"/>
              </a:ext>
            </a:extLst>
          </p:cNvPr>
          <p:cNvSpPr/>
          <p:nvPr/>
        </p:nvSpPr>
        <p:spPr>
          <a:xfrm>
            <a:off x="1645920" y="354965"/>
            <a:ext cx="9133840" cy="874395"/>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400" b="1" u="sng" dirty="0">
                <a:latin typeface="Times New Roman" panose="02020603050405020304" pitchFamily="18" charset="0"/>
                <a:ea typeface="+mj-ea"/>
                <a:cs typeface="Times New Roman" panose="02020603050405020304" pitchFamily="18" charset="0"/>
              </a:rPr>
              <a:t>KPIs :</a:t>
            </a:r>
          </a:p>
        </p:txBody>
      </p:sp>
      <p:sp>
        <p:nvSpPr>
          <p:cNvPr id="3" name="Content Placeholder 2">
            <a:extLst>
              <a:ext uri="{FF2B5EF4-FFF2-40B4-BE49-F238E27FC236}">
                <a16:creationId xmlns:a16="http://schemas.microsoft.com/office/drawing/2014/main" id="{EAB0B035-4AD9-3127-EFCF-A7AB73DC2E64}"/>
              </a:ext>
            </a:extLst>
          </p:cNvPr>
          <p:cNvSpPr txBox="1">
            <a:spLocks/>
          </p:cNvSpPr>
          <p:nvPr/>
        </p:nvSpPr>
        <p:spPr>
          <a:xfrm>
            <a:off x="1242060" y="2688201"/>
            <a:ext cx="9707879" cy="3742762"/>
          </a:xfrm>
          <a:prstGeom prst="rect">
            <a:avLst/>
          </a:prstGeom>
        </p:spPr>
        <p:txBody>
          <a:bodyPr vert="horz" lIns="91440" tIns="45720" rIns="91440" bIns="45720" rtlCol="0">
            <a:normAutofit fontScale="92500"/>
          </a:bodyPr>
          <a:lstStyle>
            <a:lvl1pPr marL="228568" indent="-228568" algn="l" defTabSz="914264"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02" indent="-228568" algn="l" defTabSz="914264"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830" indent="-228568" algn="l" defTabSz="914264"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960"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091"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224"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356"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488"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622"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defTabSz="914400">
              <a:buNone/>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	Bank boasted a diverse customer base of 10,000 individuals. Among them, 7,055 were credit card holders, signifying a strong product uptake. </a:t>
            </a:r>
          </a:p>
          <a:p>
            <a:pPr marL="0" indent="0" algn="just" defTabSz="914400">
              <a:buNone/>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However, active engagement was lower, with only 5,151 regularly using their cards. These active users collectively managed a substantial total balance of $764.86 million. </a:t>
            </a:r>
          </a:p>
          <a:p>
            <a:pPr marL="0" indent="0" algn="just" defTabSz="914400">
              <a:buNone/>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Despite the impressive financial activity, the average credit score among all customers was moderately positioned at 650.53, indicating a mix of both fiscal prudence and challenges within the customer base.</a:t>
            </a:r>
            <a:endParaRPr lang="en-US" sz="4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829546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shot of a crm dashboard&#10;&#10;Description automatically generated">
            <a:extLst>
              <a:ext uri="{FF2B5EF4-FFF2-40B4-BE49-F238E27FC236}">
                <a16:creationId xmlns:a16="http://schemas.microsoft.com/office/drawing/2014/main" id="{03E9D63A-FD90-C754-8A41-E83752F7FD79}"/>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30213" r="53571" b="2404"/>
          <a:stretch/>
        </p:blipFill>
        <p:spPr>
          <a:xfrm>
            <a:off x="284482" y="1564640"/>
            <a:ext cx="6283478" cy="3870960"/>
          </a:xfrm>
          <a:prstGeom prst="rect">
            <a:avLst/>
          </a:prstGeom>
        </p:spPr>
      </p:pic>
      <p:sp>
        <p:nvSpPr>
          <p:cNvPr id="5" name="TextBox 4">
            <a:extLst>
              <a:ext uri="{FF2B5EF4-FFF2-40B4-BE49-F238E27FC236}">
                <a16:creationId xmlns:a16="http://schemas.microsoft.com/office/drawing/2014/main" id="{D12D8E81-B7A1-914E-5324-0DA3DF8AFE88}"/>
              </a:ext>
            </a:extLst>
          </p:cNvPr>
          <p:cNvSpPr txBox="1"/>
          <p:nvPr/>
        </p:nvSpPr>
        <p:spPr>
          <a:xfrm>
            <a:off x="6685280" y="1607294"/>
            <a:ext cx="5222238" cy="3785652"/>
          </a:xfrm>
          <a:prstGeom prst="rect">
            <a:avLst/>
          </a:prstGeom>
          <a:noFill/>
        </p:spPr>
        <p:txBody>
          <a:bodyPr wrap="square">
            <a:spAutoFit/>
          </a:bodyPr>
          <a:lstStyle/>
          <a:p>
            <a:pPr algn="just"/>
            <a:r>
              <a:rPr lang="en-US" sz="2000" dirty="0">
                <a:solidFill>
                  <a:srgbClr val="1F1F1F"/>
                </a:solidFill>
                <a:latin typeface="Times New Roman" panose="02020603050405020304" pitchFamily="18" charset="0"/>
                <a:cs typeface="Times New Roman" panose="02020603050405020304" pitchFamily="18" charset="0"/>
              </a:rPr>
              <a:t>	T</a:t>
            </a:r>
            <a:r>
              <a:rPr lang="en-US" sz="2000" b="0" i="0" dirty="0">
                <a:solidFill>
                  <a:srgbClr val="1F1F1F"/>
                </a:solidFill>
                <a:effectLst/>
                <a:latin typeface="Times New Roman" panose="02020603050405020304" pitchFamily="18" charset="0"/>
                <a:cs typeface="Times New Roman" panose="02020603050405020304" pitchFamily="18" charset="0"/>
              </a:rPr>
              <a:t>he graph shows a bank attracting new customers across credit scores between 2016 and 2019. Most new customers came in 2019, with a healthy mix of “Excellent” and “Fair” credit scores. It’s clear how many customers left the bank (Exit Customers) based on this graph. However, it does show the number of customers who joined in a given year based on their credit score when they first joined. Overall, this suggests the bank has been successful at attracting new customers, but we can’t say for sure if they are retaining them.</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314390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shot of a crm dashboard&#10;&#10;Description automatically generated">
            <a:extLst>
              <a:ext uri="{FF2B5EF4-FFF2-40B4-BE49-F238E27FC236}">
                <a16:creationId xmlns:a16="http://schemas.microsoft.com/office/drawing/2014/main" id="{03E9D63A-FD90-C754-8A41-E83752F7FD79}"/>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46161" t="58449" r="1071" b="2404"/>
          <a:stretch/>
        </p:blipFill>
        <p:spPr>
          <a:xfrm>
            <a:off x="1915160" y="537601"/>
            <a:ext cx="8361680" cy="3546719"/>
          </a:xfrm>
          <a:prstGeom prst="rect">
            <a:avLst/>
          </a:prstGeom>
        </p:spPr>
      </p:pic>
      <p:sp>
        <p:nvSpPr>
          <p:cNvPr id="3" name="TextBox 2">
            <a:extLst>
              <a:ext uri="{FF2B5EF4-FFF2-40B4-BE49-F238E27FC236}">
                <a16:creationId xmlns:a16="http://schemas.microsoft.com/office/drawing/2014/main" id="{DEFC8779-98E1-50BF-BBE2-53D9B0952B8C}"/>
              </a:ext>
            </a:extLst>
          </p:cNvPr>
          <p:cNvSpPr txBox="1"/>
          <p:nvPr/>
        </p:nvSpPr>
        <p:spPr>
          <a:xfrm>
            <a:off x="2077720" y="4348480"/>
            <a:ext cx="8448040" cy="923330"/>
          </a:xfrm>
          <a:prstGeom prst="rect">
            <a:avLst/>
          </a:prstGeom>
          <a:noFill/>
        </p:spPr>
        <p:txBody>
          <a:bodyPr wrap="square">
            <a:spAutoFit/>
          </a:bodyPr>
          <a:lstStyle/>
          <a:p>
            <a:pPr algn="just"/>
            <a:r>
              <a:rPr lang="en-US" b="0" i="0" dirty="0">
                <a:solidFill>
                  <a:srgbClr val="1F1F1F"/>
                </a:solidFill>
                <a:effectLst/>
                <a:latin typeface="Times New Roman" panose="02020603050405020304" pitchFamily="18" charset="0"/>
                <a:cs typeface="Times New Roman" panose="02020603050405020304" pitchFamily="18" charset="0"/>
              </a:rPr>
              <a:t>The pie chart shows two groups of customers: active and inactive credit card holders. </a:t>
            </a:r>
          </a:p>
          <a:p>
            <a:pPr algn="just"/>
            <a:r>
              <a:rPr lang="en-US" b="0" i="0" dirty="0">
                <a:solidFill>
                  <a:srgbClr val="1F1F1F"/>
                </a:solidFill>
                <a:effectLst/>
                <a:latin typeface="Times New Roman" panose="02020603050405020304" pitchFamily="18" charset="0"/>
                <a:cs typeface="Times New Roman" panose="02020603050405020304" pitchFamily="18" charset="0"/>
              </a:rPr>
              <a:t>In 2019, there were more active customers (48.49%) than inactive customers (29.45%). This suggests that the bank might be doing well at retaining customers.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188891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A screenshot of a crm dashboard&#10;&#10;Description automatically generated">
            <a:extLst>
              <a:ext uri="{FF2B5EF4-FFF2-40B4-BE49-F238E27FC236}">
                <a16:creationId xmlns:a16="http://schemas.microsoft.com/office/drawing/2014/main" id="{03E9D63A-FD90-C754-8A41-E83752F7FD79}"/>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205" b="2404"/>
          <a:stretch/>
        </p:blipFill>
        <p:spPr>
          <a:xfrm>
            <a:off x="436881" y="210621"/>
            <a:ext cx="11379200" cy="6471427"/>
          </a:xfrm>
          <a:prstGeom prst="rect">
            <a:avLst/>
          </a:prstGeom>
        </p:spPr>
      </p:pic>
    </p:spTree>
    <p:extLst>
      <p:ext uri="{BB962C8B-B14F-4D97-AF65-F5344CB8AC3E}">
        <p14:creationId xmlns:p14="http://schemas.microsoft.com/office/powerpoint/2010/main" val="16139328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Content Placeholder 17" descr="A screenshot of a computer&#10;&#10;Description automatically generated">
            <a:extLst>
              <a:ext uri="{FF2B5EF4-FFF2-40B4-BE49-F238E27FC236}">
                <a16:creationId xmlns:a16="http://schemas.microsoft.com/office/drawing/2014/main" id="{F4BE10B8-CD59-6688-DD67-D297ACCD8E73}"/>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r="24083" b="59211"/>
          <a:stretch/>
        </p:blipFill>
        <p:spPr>
          <a:xfrm>
            <a:off x="1468130" y="594361"/>
            <a:ext cx="9255740" cy="2834639"/>
          </a:xfrm>
          <a:prstGeom prst="rect">
            <a:avLst/>
          </a:prstGeom>
        </p:spPr>
      </p:pic>
      <p:sp>
        <p:nvSpPr>
          <p:cNvPr id="8" name="TextBox 7">
            <a:extLst>
              <a:ext uri="{FF2B5EF4-FFF2-40B4-BE49-F238E27FC236}">
                <a16:creationId xmlns:a16="http://schemas.microsoft.com/office/drawing/2014/main" id="{A7C117F0-4461-69A5-F9B1-289FA95C9853}"/>
              </a:ext>
            </a:extLst>
          </p:cNvPr>
          <p:cNvSpPr txBox="1"/>
          <p:nvPr/>
        </p:nvSpPr>
        <p:spPr>
          <a:xfrm>
            <a:off x="1290341" y="3679934"/>
            <a:ext cx="10231120" cy="2805320"/>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The two pie charts show the distribution of active customers, credit card customers, and exiting customers by geographic location.</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The majority of active customers (50.3%) and credit card customers (39.96%) are located in unspecified geographic locations.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Spain and Germany are the only two specified locations shown, with a similar number of active customers (around 1,000 each). </a:t>
            </a:r>
          </a:p>
        </p:txBody>
      </p:sp>
    </p:spTree>
    <p:extLst>
      <p:ext uri="{BB962C8B-B14F-4D97-AF65-F5344CB8AC3E}">
        <p14:creationId xmlns:p14="http://schemas.microsoft.com/office/powerpoint/2010/main" val="477360020"/>
      </p:ext>
    </p:extLst>
  </p:cSld>
  <p:clrMapOvr>
    <a:masterClrMapping/>
  </p:clrMapOvr>
</p:sld>
</file>

<file path=ppt/theme/theme1.xml><?xml version="1.0" encoding="utf-8"?>
<a:theme xmlns:a="http://schemas.openxmlformats.org/drawingml/2006/main" name="Office Theme">
  <a:themeElements>
    <a:clrScheme name="m_color">
      <a:dk1>
        <a:sysClr val="windowText" lastClr="000000"/>
      </a:dk1>
      <a:lt1>
        <a:sysClr val="window" lastClr="FFFFFF"/>
      </a:lt1>
      <a:dk2>
        <a:srgbClr val="44546A"/>
      </a:dk2>
      <a:lt2>
        <a:srgbClr val="E7E6E6"/>
      </a:lt2>
      <a:accent1>
        <a:srgbClr val="FFF083"/>
      </a:accent1>
      <a:accent2>
        <a:srgbClr val="E87B0C"/>
      </a:accent2>
      <a:accent3>
        <a:srgbClr val="FF2220"/>
      </a:accent3>
      <a:accent4>
        <a:srgbClr val="8B32E8"/>
      </a:accent4>
      <a:accent5>
        <a:srgbClr val="1399FF"/>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multi color 1">
    <a:dk1>
      <a:sysClr val="windowText" lastClr="000000"/>
    </a:dk1>
    <a:lt1>
      <a:sysClr val="window" lastClr="FFFFFF"/>
    </a:lt1>
    <a:dk2>
      <a:srgbClr val="44546A"/>
    </a:dk2>
    <a:lt2>
      <a:srgbClr val="E7E6E6"/>
    </a:lt2>
    <a:accent1>
      <a:srgbClr val="FF6F6F"/>
    </a:accent1>
    <a:accent2>
      <a:srgbClr val="F9C82D"/>
    </a:accent2>
    <a:accent3>
      <a:srgbClr val="0DCBBF"/>
    </a:accent3>
    <a:accent4>
      <a:srgbClr val="2A80B9"/>
    </a:accent4>
    <a:accent5>
      <a:srgbClr val="B13F73"/>
    </a:accent5>
    <a:accent6>
      <a:srgbClr val="48647C"/>
    </a:accent6>
    <a:hlink>
      <a:srgbClr val="0563C1"/>
    </a:hlink>
    <a:folHlink>
      <a:srgbClr val="954F72"/>
    </a:folHlink>
  </a:clrScheme>
</a:themeOverride>
</file>

<file path=ppt/theme/themeOverride2.xml><?xml version="1.0" encoding="utf-8"?>
<a:themeOverride xmlns:a="http://schemas.openxmlformats.org/drawingml/2006/main">
  <a:clrScheme name="m_color">
    <a:dk1>
      <a:sysClr val="windowText" lastClr="000000"/>
    </a:dk1>
    <a:lt1>
      <a:sysClr val="window" lastClr="FFFFFF"/>
    </a:lt1>
    <a:dk2>
      <a:srgbClr val="44546A"/>
    </a:dk2>
    <a:lt2>
      <a:srgbClr val="E7E6E6"/>
    </a:lt2>
    <a:accent1>
      <a:srgbClr val="FFF083"/>
    </a:accent1>
    <a:accent2>
      <a:srgbClr val="E87B0C"/>
    </a:accent2>
    <a:accent3>
      <a:srgbClr val="FF2220"/>
    </a:accent3>
    <a:accent4>
      <a:srgbClr val="8B32E8"/>
    </a:accent4>
    <a:accent5>
      <a:srgbClr val="1399FF"/>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737</TotalTime>
  <Words>1200</Words>
  <Application>Microsoft Office PowerPoint</Application>
  <PresentationFormat>Widescreen</PresentationFormat>
  <Paragraphs>74</Paragraphs>
  <Slides>16</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Calibri Light</vt:lpstr>
      <vt:lpstr>Cambria</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DECKZI</dc:creator>
  <cp:lastModifiedBy>raju ms</cp:lastModifiedBy>
  <cp:revision>46</cp:revision>
  <dcterms:created xsi:type="dcterms:W3CDTF">2019-10-08T04:28:59Z</dcterms:created>
  <dcterms:modified xsi:type="dcterms:W3CDTF">2024-06-05T13:49:30Z</dcterms:modified>
</cp:coreProperties>
</file>

<file path=docProps/thumbnail.jpeg>
</file>